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2" r:id="rId2"/>
    <p:sldMasterId id="2147483663" r:id="rId3"/>
  </p:sldMasterIdLst>
  <p:notesMasterIdLst>
    <p:notesMasterId r:id="rId28"/>
  </p:notesMasterIdLst>
  <p:sldIdLst>
    <p:sldId id="429" r:id="rId4"/>
    <p:sldId id="268" r:id="rId5"/>
    <p:sldId id="269" r:id="rId6"/>
    <p:sldId id="271" r:id="rId7"/>
    <p:sldId id="272" r:id="rId8"/>
    <p:sldId id="600" r:id="rId9"/>
    <p:sldId id="275" r:id="rId10"/>
    <p:sldId id="276" r:id="rId11"/>
    <p:sldId id="601" r:id="rId12"/>
    <p:sldId id="280" r:id="rId13"/>
    <p:sldId id="283" r:id="rId14"/>
    <p:sldId id="284" r:id="rId15"/>
    <p:sldId id="286" r:id="rId16"/>
    <p:sldId id="287" r:id="rId17"/>
    <p:sldId id="290" r:id="rId18"/>
    <p:sldId id="396" r:id="rId19"/>
    <p:sldId id="298" r:id="rId20"/>
    <p:sldId id="261" r:id="rId21"/>
    <p:sldId id="256" r:id="rId22"/>
    <p:sldId id="524" r:id="rId23"/>
    <p:sldId id="602" r:id="rId24"/>
    <p:sldId id="288" r:id="rId25"/>
    <p:sldId id="603" r:id="rId26"/>
    <p:sldId id="457" r:id="rId27"/>
  </p:sldIdLst>
  <p:sldSz cx="9144000" cy="6858000" type="screen4x3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9796" autoAdjust="0"/>
  </p:normalViewPr>
  <p:slideViewPr>
    <p:cSldViewPr snapToGrid="0" snapToObjects="1">
      <p:cViewPr varScale="1">
        <p:scale>
          <a:sx n="91" d="100"/>
          <a:sy n="91" d="100"/>
        </p:scale>
        <p:origin x="123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2"/>
            <a:ext cx="30128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42026" y="2"/>
            <a:ext cx="3012818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" y="8843328"/>
            <a:ext cx="3012819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680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Mention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Airsleeve</a:t>
            </a:r>
            <a:r>
              <a:rPr lang="de-DE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927632" y="4422465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9" tIns="46667" rIns="93359" bIns="46667" anchor="t" anchorCtr="0">
            <a:noAutofit/>
          </a:bodyPr>
          <a:lstStyle/>
          <a:p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942026" y="8843329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9" tIns="46667" rIns="93359" bIns="46667" anchor="b" anchorCtr="0">
            <a:noAutofit/>
          </a:bodyPr>
          <a:lstStyle/>
          <a:p>
            <a:fld id="{00000000-1234-1234-1234-123412341234}" type="slidenum">
              <a:rPr lang="en-US" sz="13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/>
              <a:t>16</a:t>
            </a:fld>
            <a:endParaRPr sz="130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Shape 541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52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4645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Lowers are coming. New graphics. Will update this and Z1 asap.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70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092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45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39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63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43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7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41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22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42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92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59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0F4F4-BA49-4049-B811-3E13C67230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3543" y="112282"/>
            <a:ext cx="7171466" cy="79825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16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0F4F4-BA49-4049-B811-3E13C67230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3543" y="112282"/>
            <a:ext cx="7171466" cy="79825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51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4AB0D-9DED-4CD4-8372-CB72EC76E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2819BF-B203-4B81-AB52-9922970B4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A8F2EA-F092-4E6B-ABA1-EEF8D27D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3E91-E783-4E84-90BF-867B7126156B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970891-09A9-4E63-AD05-A037C116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794F44-9E94-4FA0-AC61-99195B00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8866-AACE-4DE1-8F96-634A97E95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49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9372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4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63543" y="112282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9371" y="0"/>
            <a:ext cx="7171466" cy="79825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D4E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0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0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E18E-80E5-B147-9A78-E2D54FF7A23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09.09.2019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D92A-95DF-AD46-BDE1-879403C297F5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8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300" y="1591511"/>
            <a:ext cx="8877300" cy="49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06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22238" y="868231"/>
            <a:ext cx="7216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4" r:id="rId2"/>
    <p:sldLayoutId id="2147483695" r:id="rId3"/>
    <p:sldLayoutId id="2147483700" r:id="rId4"/>
    <p:sldLayoutId id="214748370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300" y="1591511"/>
            <a:ext cx="8877300" cy="49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06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2238" y="868231"/>
            <a:ext cx="7216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9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A360E18E-80E5-B147-9A78-E2D54FF7A235}" type="datetimeFigureOut">
              <a:rPr lang="de-DE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09.09.2019</a:t>
            </a:fld>
            <a:endParaRPr lang="de-DE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de-DE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0F0ED92A-95DF-AD46-BDE1-879403C297F5}" type="slidenum">
              <a:rPr lang="de-DE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de-DE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7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hyperlink" Target="http://ppt/slides/slide56.x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ppt/slides/slide58.x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t/slides/slide58.x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CBB7E48-955C-473E-9723-8B27568B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009" y="3450407"/>
            <a:ext cx="3231327" cy="798252"/>
          </a:xfrm>
        </p:spPr>
        <p:txBody>
          <a:bodyPr/>
          <a:lstStyle/>
          <a:p>
            <a:r>
              <a:rPr lang="cs-CZ" sz="4400" dirty="0"/>
              <a:t>MY2020</a:t>
            </a:r>
          </a:p>
        </p:txBody>
      </p:sp>
    </p:spTree>
    <p:extLst>
      <p:ext uri="{BB962C8B-B14F-4D97-AF65-F5344CB8AC3E}">
        <p14:creationId xmlns:p14="http://schemas.microsoft.com/office/powerpoint/2010/main" val="135002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9200"/>
            <a:ext cx="5648426" cy="534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all" dirty="0">
                <a:solidFill>
                  <a:srgbClr val="FD4E00"/>
                </a:solidFill>
                <a:sym typeface="Arial"/>
              </a:rPr>
              <a:t>ROZMĚRY PŘEDSAZENÍ VIDLIC </a:t>
            </a:r>
            <a:endParaRPr cap="all" dirty="0"/>
          </a:p>
        </p:txBody>
      </p:sp>
      <p:sp>
        <p:nvSpPr>
          <p:cNvPr id="379" name="Shape 379"/>
          <p:cNvSpPr/>
          <p:nvPr/>
        </p:nvSpPr>
        <p:spPr>
          <a:xfrm>
            <a:off x="349371" y="963667"/>
            <a:ext cx="5648400" cy="5860684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FF6600"/>
                </a:solidFill>
              </a:rPr>
              <a:t>NOVÉ rozměry předsazení (offset, </a:t>
            </a:r>
            <a:r>
              <a:rPr lang="cs-CZ" sz="1800" b="1" dirty="0" err="1">
                <a:solidFill>
                  <a:srgbClr val="FF6600"/>
                </a:solidFill>
              </a:rPr>
              <a:t>rake</a:t>
            </a:r>
            <a:r>
              <a:rPr lang="cs-CZ" sz="1800" b="1" dirty="0">
                <a:solidFill>
                  <a:srgbClr val="FF6600"/>
                </a:solidFill>
              </a:rPr>
              <a:t>) vidlic</a:t>
            </a:r>
            <a:r>
              <a:rPr lang="en-US" sz="1800" b="1" dirty="0">
                <a:solidFill>
                  <a:srgbClr val="FF6600"/>
                </a:solidFill>
              </a:rPr>
              <a:t> </a:t>
            </a:r>
            <a:endParaRPr lang="cs-CZ" sz="1800" b="1" dirty="0">
              <a:solidFill>
                <a:srgbClr val="FF66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 a 36 forks </a:t>
            </a:r>
            <a:endParaRPr lang="cs-CZ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34 a 36 27.5 37mm (</a:t>
            </a:r>
            <a:r>
              <a:rPr lang="cs-CZ" sz="1800" dirty="0">
                <a:solidFill>
                  <a:schemeClr val="dk1"/>
                </a:solidFill>
              </a:rPr>
              <a:t>dříve pouze</a:t>
            </a:r>
            <a:r>
              <a:rPr lang="en-US" sz="1800" dirty="0">
                <a:solidFill>
                  <a:schemeClr val="dk1"/>
                </a:solidFill>
              </a:rPr>
              <a:t> 44mm)</a:t>
            </a:r>
            <a:endParaRPr lang="cs-CZ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34 a 36 29 44mm (</a:t>
            </a:r>
            <a:r>
              <a:rPr lang="cs-CZ" sz="1800" dirty="0">
                <a:solidFill>
                  <a:schemeClr val="dk1"/>
                </a:solidFill>
              </a:rPr>
              <a:t>dříve pouze</a:t>
            </a:r>
            <a:r>
              <a:rPr lang="en-US" sz="1800" dirty="0">
                <a:solidFill>
                  <a:schemeClr val="dk1"/>
                </a:solidFill>
              </a:rPr>
              <a:t> 51mm)</a:t>
            </a:r>
            <a:endParaRPr lang="cs-CZ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</a:rPr>
              <a:t>Vždy jeden specifický model řady FACTORY s novým předsazením</a:t>
            </a:r>
            <a:endParaRPr lang="cs-CZ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</a:rPr>
              <a:t>Zdvih měnitelný výměnou vzduchového pístu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Příklady výrobců používajících nestandardními </a:t>
            </a:r>
            <a:r>
              <a:rPr lang="cs-CZ" sz="1600" b="1" dirty="0">
                <a:solidFill>
                  <a:schemeClr val="dk1"/>
                </a:solidFill>
              </a:rPr>
              <a:t>předsazení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Gary Fisher G2 (was introduced with 29er)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Transition “Speed Balanced Geometry”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Orbea</a:t>
            </a:r>
            <a:endParaRPr lang="cs-CZ" sz="1800" b="1" dirty="0">
              <a:solidFill>
                <a:schemeClr val="dk1"/>
              </a:solidFill>
            </a:endParaRP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</a:pPr>
            <a:r>
              <a:rPr lang="cs-CZ" sz="1800" b="1" dirty="0">
                <a:solidFill>
                  <a:schemeClr val="dk1"/>
                </a:solidFill>
              </a:rPr>
              <a:t>Co ovlivňuje předsazení vidlice?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</a:pPr>
            <a:r>
              <a:rPr lang="cs-CZ" sz="1600" dirty="0" err="1">
                <a:solidFill>
                  <a:schemeClr val="dk1"/>
                </a:solidFill>
              </a:rPr>
              <a:t>Trail</a:t>
            </a:r>
            <a:r>
              <a:rPr lang="cs-CZ" sz="1600" dirty="0">
                <a:solidFill>
                  <a:schemeClr val="dk1"/>
                </a:solidFill>
              </a:rPr>
              <a:t> – tzv. stopa je vzdálenost mezi osou předního kola v místě dotyku pláště se zemí a osou řízení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</a:pPr>
            <a:r>
              <a:rPr lang="cs-CZ" sz="1600" dirty="0">
                <a:solidFill>
                  <a:schemeClr val="dk1"/>
                </a:solidFill>
              </a:rPr>
              <a:t>Zjednodušeně (záleží samozřejmě i na geometrii rámu)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</a:pPr>
            <a:r>
              <a:rPr lang="cs-CZ" sz="1600" b="1" dirty="0">
                <a:solidFill>
                  <a:schemeClr val="dk1"/>
                </a:solidFill>
              </a:rPr>
              <a:t>Větší předsazení</a:t>
            </a:r>
            <a:r>
              <a:rPr lang="cs-CZ" sz="1600" dirty="0">
                <a:solidFill>
                  <a:schemeClr val="dk1"/>
                </a:solidFill>
              </a:rPr>
              <a:t> = kratší stopa – živější projev, menší stabilita ve vyšších rychlostech, točivost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</a:pPr>
            <a:r>
              <a:rPr lang="cs-CZ" sz="1600" dirty="0">
                <a:solidFill>
                  <a:schemeClr val="dk1"/>
                </a:solidFill>
              </a:rPr>
              <a:t>Me</a:t>
            </a:r>
            <a:r>
              <a:rPr lang="cs-CZ" sz="1600" b="1" dirty="0">
                <a:solidFill>
                  <a:schemeClr val="dk1"/>
                </a:solidFill>
              </a:rPr>
              <a:t>nší předsazení</a:t>
            </a:r>
            <a:r>
              <a:rPr lang="cs-CZ" sz="1600" dirty="0">
                <a:solidFill>
                  <a:schemeClr val="dk1"/>
                </a:solidFill>
              </a:rPr>
              <a:t> = delší stopa – stabilnější projev v rychlosti, menší točivost, posun těžiště kola vpřed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000" y="1196425"/>
            <a:ext cx="3506674" cy="56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DPX2</a:t>
            </a:r>
            <a:endParaRPr dirty="0"/>
          </a:p>
        </p:txBody>
      </p:sp>
      <p:sp>
        <p:nvSpPr>
          <p:cNvPr id="409" name="Shape 409"/>
          <p:cNvSpPr/>
          <p:nvPr/>
        </p:nvSpPr>
        <p:spPr>
          <a:xfrm>
            <a:off x="372530" y="1410422"/>
            <a:ext cx="3802656" cy="300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cs-CZ" sz="1800" b="1" dirty="0"/>
              <a:t>Recirkulační design z tlumičů X2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cs-CZ" sz="1800" b="1" dirty="0"/>
              <a:t>Možnosti nastavení z tlumičů DPS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cs-CZ" sz="1800" b="1" dirty="0"/>
              <a:t>Kompaktní architektura s přístupnými ovladači</a:t>
            </a:r>
            <a:endParaRPr lang="cs-CZ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V</a:t>
            </a: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olitelné dálkové ovládání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- Metrické a </a:t>
            </a:r>
            <a:r>
              <a:rPr lang="cs-CZ" sz="1800" b="1" dirty="0" err="1">
                <a:solidFill>
                  <a:schemeClr val="dk1"/>
                </a:solidFill>
              </a:rPr>
              <a:t>trunnion</a:t>
            </a:r>
            <a:r>
              <a:rPr lang="cs-CZ" sz="1800" b="1" dirty="0">
                <a:solidFill>
                  <a:schemeClr val="dk1"/>
                </a:solidFill>
              </a:rPr>
              <a:t> rozměry</a:t>
            </a:r>
            <a:endParaRPr dirty="0"/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5344" y="865632"/>
            <a:ext cx="5248656" cy="599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68" y="4496321"/>
            <a:ext cx="3117339" cy="2283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171DD8-6B37-4871-9287-09D84679AD58}"/>
              </a:ext>
            </a:extLst>
          </p:cNvPr>
          <p:cNvSpPr txBox="1"/>
          <p:nvPr/>
        </p:nvSpPr>
        <p:spPr>
          <a:xfrm rot="20635090">
            <a:off x="4774289" y="4769396"/>
            <a:ext cx="26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BEZ ZMĚN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327BEC-A7E9-47EE-B80E-4EBC7BE1AA2B}"/>
              </a:ext>
            </a:extLst>
          </p:cNvPr>
          <p:cNvSpPr txBox="1"/>
          <p:nvPr/>
        </p:nvSpPr>
        <p:spPr>
          <a:xfrm>
            <a:off x="3599451" y="5981825"/>
            <a:ext cx="2273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17 390 Kč</a:t>
            </a:r>
          </a:p>
          <a:p>
            <a:r>
              <a:rPr lang="cs-CZ" b="1" dirty="0">
                <a:solidFill>
                  <a:srgbClr val="FF6600"/>
                </a:solidFill>
              </a:rPr>
              <a:t>          17 890 Kč (</a:t>
            </a:r>
            <a:r>
              <a:rPr lang="cs-CZ" b="1" dirty="0" err="1">
                <a:solidFill>
                  <a:srgbClr val="FF6600"/>
                </a:solidFill>
              </a:rPr>
              <a:t>remote</a:t>
            </a:r>
            <a:r>
              <a:rPr lang="cs-CZ" b="1" dirty="0">
                <a:solidFill>
                  <a:srgbClr val="FF6600"/>
                </a:solidFill>
              </a:rPr>
              <a:t>)</a:t>
            </a:r>
          </a:p>
          <a:p>
            <a:r>
              <a:rPr lang="cs-CZ" b="1" dirty="0">
                <a:solidFill>
                  <a:srgbClr val="FF66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E6FC7D9-8278-4934-B184-27C438D9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72" y="2943411"/>
            <a:ext cx="3793243" cy="37932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67EC1E0-CDAD-4799-AA1C-A0CF24014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535" y="913954"/>
            <a:ext cx="3029971" cy="5805628"/>
          </a:xfrm>
          <a:prstGeom prst="rect">
            <a:avLst/>
          </a:prstGeom>
        </p:spPr>
      </p:pic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FLOAT X2 </a:t>
            </a:r>
            <a:r>
              <a:rPr lang="cs-CZ" dirty="0"/>
              <a:t>a DHX2</a:t>
            </a:r>
            <a:endParaRPr dirty="0"/>
          </a:p>
        </p:txBody>
      </p:sp>
      <p:sp>
        <p:nvSpPr>
          <p:cNvPr id="419" name="Shape 419"/>
          <p:cNvSpPr/>
          <p:nvPr/>
        </p:nvSpPr>
        <p:spPr>
          <a:xfrm>
            <a:off x="402972" y="1317120"/>
            <a:ext cx="5619167" cy="203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800" dirty="0"/>
              <a:t>Zesílené velkoobjemové vzduchové komory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Možnost foukat až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300psi </a:t>
            </a:r>
            <a:endParaRPr lang="cs-CZ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800" dirty="0"/>
              <a:t>P</a:t>
            </a:r>
            <a:r>
              <a:rPr lang="cs-CZ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rogresivní doraz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800" dirty="0"/>
              <a:t>Přístupnější ventil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endParaRPr lang="cs-CZ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600" dirty="0">
                <a:solidFill>
                  <a:srgbClr val="FF6600"/>
                </a:solidFill>
              </a:rPr>
              <a:t>Nově metrické a </a:t>
            </a:r>
            <a:r>
              <a:rPr lang="cs-CZ" sz="1600" dirty="0" err="1">
                <a:solidFill>
                  <a:srgbClr val="FF6600"/>
                </a:solidFill>
              </a:rPr>
              <a:t>Trunnion</a:t>
            </a:r>
            <a:r>
              <a:rPr lang="cs-CZ" sz="1600" dirty="0">
                <a:solidFill>
                  <a:srgbClr val="FF6600"/>
                </a:solidFill>
              </a:rPr>
              <a:t> rozměry tlumičů X2 a DHX2</a:t>
            </a:r>
            <a:endParaRPr sz="1600" dirty="0">
              <a:solidFill>
                <a:srgbClr val="FF66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40B44D5-CC73-49FA-B550-C0E811074FBE}"/>
              </a:ext>
            </a:extLst>
          </p:cNvPr>
          <p:cNvSpPr txBox="1"/>
          <p:nvPr/>
        </p:nvSpPr>
        <p:spPr>
          <a:xfrm>
            <a:off x="469237" y="1010752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6600"/>
                </a:solidFill>
              </a:rPr>
              <a:t>FLOAT X2 průběžné inovace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2FC3EFD-0B2B-4011-B59F-1425009D5484}"/>
              </a:ext>
            </a:extLst>
          </p:cNvPr>
          <p:cNvSpPr txBox="1"/>
          <p:nvPr/>
        </p:nvSpPr>
        <p:spPr>
          <a:xfrm>
            <a:off x="2703823" y="3860620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6600"/>
                </a:solidFill>
              </a:rPr>
              <a:t>DHX2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A1BBBC-2D2F-4729-A536-CAC2A117BE95}"/>
              </a:ext>
            </a:extLst>
          </p:cNvPr>
          <p:cNvSpPr txBox="1"/>
          <p:nvPr/>
        </p:nvSpPr>
        <p:spPr>
          <a:xfrm rot="20635090">
            <a:off x="638592" y="5470112"/>
            <a:ext cx="26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BEZ ZMĚN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99702A-5DB6-487C-BC83-92BFBB1C0468}"/>
              </a:ext>
            </a:extLst>
          </p:cNvPr>
          <p:cNvSpPr txBox="1"/>
          <p:nvPr/>
        </p:nvSpPr>
        <p:spPr>
          <a:xfrm>
            <a:off x="7799048" y="5793277"/>
            <a:ext cx="1159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050" b="1" dirty="0">
              <a:solidFill>
                <a:srgbClr val="FF6600"/>
              </a:solidFill>
            </a:endParaRPr>
          </a:p>
          <a:p>
            <a:r>
              <a:rPr lang="cs-CZ" sz="1050" b="1" dirty="0">
                <a:solidFill>
                  <a:srgbClr val="FF6600"/>
                </a:solidFill>
              </a:rPr>
              <a:t>MOC 19 990 Kč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C90C89-820F-4453-8AC0-E1947BD05FE0}"/>
              </a:ext>
            </a:extLst>
          </p:cNvPr>
          <p:cNvSpPr txBox="1"/>
          <p:nvPr/>
        </p:nvSpPr>
        <p:spPr>
          <a:xfrm>
            <a:off x="5610701" y="5791160"/>
            <a:ext cx="1159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050" b="1" dirty="0">
              <a:solidFill>
                <a:srgbClr val="FF6600"/>
              </a:solidFill>
            </a:endParaRPr>
          </a:p>
          <a:p>
            <a:r>
              <a:rPr lang="cs-CZ" sz="1050" b="1" dirty="0">
                <a:solidFill>
                  <a:srgbClr val="FF6600"/>
                </a:solidFill>
              </a:rPr>
              <a:t>MOC 18 990 Kč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/>
        </p:nvSpPr>
        <p:spPr>
          <a:xfrm>
            <a:off x="1706311" y="653927"/>
            <a:ext cx="7171466" cy="4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DOWNHILL</a:t>
            </a:r>
            <a:endParaRPr sz="2000" b="0">
              <a:solidFill>
                <a:srgbClr val="FD4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4225158" y="1136858"/>
            <a:ext cx="4662231" cy="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 NEJRYCHLEJI DOLŮ TÍM NEJTĚŽŠÍM TERÉNEM ZA MAXIMÁLNÍ PODPORY ODPRUŽENÍ</a:t>
            </a:r>
            <a:endParaRPr sz="1200" b="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372529" y="1205345"/>
            <a:ext cx="4199471" cy="232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Sjezdová vidlice pro 29“ kola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Zdvih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203mm </a:t>
            </a:r>
            <a:r>
              <a:rPr lang="cs-CZ" sz="1800" b="1" dirty="0">
                <a:solidFill>
                  <a:schemeClr val="dk1"/>
                </a:solidFill>
              </a:rPr>
              <a:t>nebo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190mm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Nový standard osy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 DH 20x110 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</a:pPr>
            <a:r>
              <a:rPr lang="cs-CZ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Výrobci nabízející náboje </a:t>
            </a:r>
            <a:r>
              <a:rPr lang="cs-CZ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</a:t>
            </a:r>
            <a:r>
              <a:rPr lang="cs-CZ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DH:</a:t>
            </a:r>
            <a:b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Face, Shimano, Industry Nine, Chris King, DT-Swiss</a:t>
            </a:r>
            <a:endParaRPr dirty="0"/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030" y="652778"/>
            <a:ext cx="2652831" cy="606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462" y="2100852"/>
            <a:ext cx="2204535" cy="486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194" y="935009"/>
            <a:ext cx="1192299" cy="425820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372529" y="5061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endParaRPr dirty="0"/>
          </a:p>
        </p:txBody>
      </p:sp>
      <p:pic>
        <p:nvPicPr>
          <p:cNvPr id="446" name="Shape 446" descr="axle-overlay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59" y="3724418"/>
            <a:ext cx="2917689" cy="287501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/>
          <p:nvPr/>
        </p:nvSpPr>
        <p:spPr>
          <a:xfrm>
            <a:off x="681697" y="5962902"/>
            <a:ext cx="19218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3376FF"/>
                </a:solidFill>
              </a:rPr>
              <a:t>Modrá</a:t>
            </a:r>
            <a:r>
              <a:rPr lang="en-US" sz="1200" b="1" dirty="0">
                <a:solidFill>
                  <a:srgbClr val="3376FF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cs-CZ" sz="1200" b="1" dirty="0">
                <a:solidFill>
                  <a:srgbClr val="3376FF"/>
                </a:solidFill>
                <a:latin typeface="Arial"/>
                <a:ea typeface="Arial"/>
                <a:cs typeface="Arial"/>
                <a:sym typeface="Arial"/>
              </a:rPr>
              <a:t>standardní </a:t>
            </a:r>
            <a:r>
              <a:rPr lang="en-US" sz="1200" b="1" dirty="0">
                <a:solidFill>
                  <a:srgbClr val="3376FF"/>
                </a:solidFill>
                <a:latin typeface="Arial"/>
                <a:ea typeface="Arial"/>
                <a:cs typeface="Arial"/>
                <a:sym typeface="Arial"/>
              </a:rPr>
              <a:t>20X110 </a:t>
            </a:r>
            <a:r>
              <a:rPr lang="cs-CZ" sz="1200" b="1" dirty="0">
                <a:solidFill>
                  <a:srgbClr val="3376FF"/>
                </a:solidFill>
                <a:latin typeface="Arial"/>
                <a:ea typeface="Arial"/>
                <a:cs typeface="Arial"/>
                <a:sym typeface="Arial"/>
              </a:rPr>
              <a:t>ne-</a:t>
            </a:r>
            <a:r>
              <a:rPr lang="cs-CZ" sz="1200" b="1" dirty="0" err="1">
                <a:solidFill>
                  <a:srgbClr val="3376FF"/>
                </a:solidFill>
                <a:latin typeface="Arial"/>
                <a:ea typeface="Arial"/>
                <a:cs typeface="Arial"/>
                <a:sym typeface="Arial"/>
              </a:rPr>
              <a:t>boost</a:t>
            </a:r>
            <a:r>
              <a:rPr lang="cs-CZ" sz="1200" b="1" dirty="0">
                <a:solidFill>
                  <a:srgbClr val="3376FF"/>
                </a:solidFill>
                <a:latin typeface="Arial"/>
                <a:ea typeface="Arial"/>
                <a:cs typeface="Arial"/>
                <a:sym typeface="Arial"/>
              </a:rPr>
              <a:t> osa</a:t>
            </a:r>
            <a:endParaRPr sz="1200" dirty="0">
              <a:solidFill>
                <a:srgbClr val="337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6F2AD3-FDD9-4069-AAD9-BBF1A72BA44B}"/>
              </a:ext>
            </a:extLst>
          </p:cNvPr>
          <p:cNvSpPr txBox="1"/>
          <p:nvPr/>
        </p:nvSpPr>
        <p:spPr>
          <a:xfrm rot="20635090">
            <a:off x="3054623" y="5602090"/>
            <a:ext cx="26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BEZ ZMĚN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B90E40-C22E-498C-A8F5-1212A3FE59F8}"/>
              </a:ext>
            </a:extLst>
          </p:cNvPr>
          <p:cNvSpPr txBox="1"/>
          <p:nvPr/>
        </p:nvSpPr>
        <p:spPr>
          <a:xfrm>
            <a:off x="5919459" y="5954150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49 990 Kč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1672127" y="42532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E-BIKE</a:t>
            </a:r>
            <a:endParaRPr sz="2000" b="0">
              <a:solidFill>
                <a:srgbClr val="FD4E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SPECIFICKÉ PRODUKTY PRO </a:t>
            </a: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E-BIKE </a:t>
            </a:r>
            <a:endParaRPr dirty="0"/>
          </a:p>
        </p:txBody>
      </p:sp>
      <p:sp>
        <p:nvSpPr>
          <p:cNvPr id="478" name="Shape 478"/>
          <p:cNvSpPr txBox="1"/>
          <p:nvPr/>
        </p:nvSpPr>
        <p:spPr>
          <a:xfrm>
            <a:off x="425571" y="933906"/>
            <a:ext cx="8480284" cy="583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</a:rPr>
              <a:t>Rychle rostoucí segment trhu se specifickými požadavky</a:t>
            </a: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Nové požadavky na chování odpružení v terénu</a:t>
            </a: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Začínají vznikat nové standardy pro testování a tím pádem požadavek na odolnější komponenty pro e-biky</a:t>
            </a:r>
            <a:endParaRPr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>
              <a:spcBef>
                <a:spcPts val="600"/>
              </a:spcBef>
              <a:buClr>
                <a:srgbClr val="FF6600"/>
              </a:buClr>
              <a:buSzPts val="1600"/>
            </a:pPr>
            <a:r>
              <a:rPr lang="cs-CZ" sz="1600" b="1" kern="1200" dirty="0">
                <a:solidFill>
                  <a:prstClr val="black"/>
                </a:solidFill>
              </a:rPr>
              <a:t>Specifické možnosti volby šasi pro e-kola</a:t>
            </a:r>
          </a:p>
          <a:p>
            <a:pPr marL="285750" indent="-285750" defTabSz="457200">
              <a:spcBef>
                <a:spcPts val="600"/>
              </a:spcBef>
              <a:buClr>
                <a:srgbClr val="FF6600"/>
              </a:buClr>
              <a:buSzPts val="1600"/>
              <a:buFont typeface="Arial" panose="020B0604020202020204" pitchFamily="34" charset="0"/>
              <a:buChar char="•"/>
            </a:pPr>
            <a:r>
              <a:rPr lang="cs-CZ" sz="1600" b="1" kern="1200" dirty="0">
                <a:solidFill>
                  <a:prstClr val="black"/>
                </a:solidFill>
              </a:rPr>
              <a:t>Prioritou váha – lze použít všechny standardní FOX produkty bez omezení</a:t>
            </a:r>
          </a:p>
          <a:p>
            <a:pPr marL="285750" indent="-285750" defTabSz="457200">
              <a:spcBef>
                <a:spcPts val="600"/>
              </a:spcBef>
              <a:buClr>
                <a:srgbClr val="FF6600"/>
              </a:buClr>
              <a:buSzPts val="1600"/>
              <a:buFont typeface="Arial" panose="020B0604020202020204" pitchFamily="34" charset="0"/>
              <a:buChar char="•"/>
            </a:pPr>
            <a:r>
              <a:rPr lang="cs-CZ" sz="1600" b="1" kern="1200" dirty="0">
                <a:solidFill>
                  <a:prstClr val="black"/>
                </a:solidFill>
              </a:rPr>
              <a:t>Prioritou tuhost a pevnost – e-specifické FOX produkty</a:t>
            </a:r>
          </a:p>
          <a:p>
            <a:pPr marL="285750" indent="-285750" defTabSz="457200">
              <a:spcBef>
                <a:spcPts val="600"/>
              </a:spcBef>
              <a:buClr>
                <a:srgbClr val="FF6600"/>
              </a:buClr>
              <a:buSzPts val="1600"/>
              <a:buFont typeface="Arial" panose="020B0604020202020204" pitchFamily="34" charset="0"/>
              <a:buChar char="•"/>
            </a:pPr>
            <a:r>
              <a:rPr lang="cs-CZ" sz="1600" b="1" kern="1200" dirty="0">
                <a:solidFill>
                  <a:prstClr val="black"/>
                </a:solidFill>
              </a:rPr>
              <a:t>Rekreační jezdec – </a:t>
            </a:r>
            <a:r>
              <a:rPr lang="cs-CZ" sz="1600" b="1" kern="1200" dirty="0" err="1">
                <a:solidFill>
                  <a:prstClr val="black"/>
                </a:solidFill>
              </a:rPr>
              <a:t>Rhytm</a:t>
            </a:r>
            <a:r>
              <a:rPr lang="cs-CZ" sz="1600" b="1" kern="1200" dirty="0">
                <a:solidFill>
                  <a:prstClr val="black"/>
                </a:solidFill>
              </a:rPr>
              <a:t>/Performance série, jednoduché ovládání i nastaveni</a:t>
            </a:r>
          </a:p>
          <a:p>
            <a:pPr marL="285750" indent="-285750" defTabSz="457200">
              <a:spcBef>
                <a:spcPts val="600"/>
              </a:spcBef>
              <a:buClr>
                <a:srgbClr val="FF6600"/>
              </a:buClr>
              <a:buSzPts val="1600"/>
              <a:buFont typeface="Arial" panose="020B0604020202020204" pitchFamily="34" charset="0"/>
              <a:buChar char="•"/>
            </a:pPr>
            <a:r>
              <a:rPr lang="cs-CZ" sz="1600" b="1" kern="1200" dirty="0">
                <a:solidFill>
                  <a:prstClr val="black"/>
                </a:solidFill>
              </a:rPr>
              <a:t>Zapálený jezdec – Performance </a:t>
            </a:r>
            <a:r>
              <a:rPr lang="cs-CZ" sz="1600" b="1" kern="1200" dirty="0" err="1">
                <a:solidFill>
                  <a:prstClr val="black"/>
                </a:solidFill>
              </a:rPr>
              <a:t>Elite</a:t>
            </a:r>
            <a:r>
              <a:rPr lang="cs-CZ" sz="1600" b="1" kern="1200" dirty="0">
                <a:solidFill>
                  <a:prstClr val="black"/>
                </a:solidFill>
              </a:rPr>
              <a:t>/Factory série, maximální možnosti </a:t>
            </a:r>
            <a:endParaRPr sz="1600" b="1" kern="1200" dirty="0">
              <a:solidFill>
                <a:prstClr val="black"/>
              </a:solidFill>
            </a:endParaRPr>
          </a:p>
          <a:p>
            <a:pPr marL="285750" indent="-184150" defTabSz="457200">
              <a:spcBef>
                <a:spcPts val="600"/>
              </a:spcBef>
              <a:buClr>
                <a:srgbClr val="FF6600"/>
              </a:buClr>
              <a:buSzPts val="1600"/>
            </a:pPr>
            <a:endParaRPr sz="1600" b="1" kern="1200" dirty="0">
              <a:solidFill>
                <a:prstClr val="black"/>
              </a:solidFill>
            </a:endParaRP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</a:rPr>
              <a:t>Tuning pro E-bike – speciální tuning tlumení pro dynamické přesuny hmotnosti při jízdě, </a:t>
            </a:r>
            <a:r>
              <a:rPr lang="cs-CZ" sz="1600" b="1" kern="1200" dirty="0" err="1">
                <a:solidFill>
                  <a:prstClr val="black"/>
                </a:solidFill>
              </a:rPr>
              <a:t>jízní</a:t>
            </a:r>
            <a:r>
              <a:rPr lang="cs-CZ" sz="1600" b="1" kern="1200" dirty="0">
                <a:solidFill>
                  <a:prstClr val="black"/>
                </a:solidFill>
              </a:rPr>
              <a:t> techniku na e-biku a vyšší rychlost výjezdů</a:t>
            </a:r>
          </a:p>
          <a:p>
            <a:pPr defTabSz="457200">
              <a:buClrTx/>
              <a:buFontTx/>
              <a:buNone/>
            </a:pPr>
            <a:endParaRPr lang="cs-CZ" sz="1600" b="1" kern="1200" dirty="0">
              <a:solidFill>
                <a:prstClr val="black"/>
              </a:solidFill>
            </a:endParaRPr>
          </a:p>
          <a:p>
            <a:pPr defTabSz="457200">
              <a:buClrTx/>
            </a:pPr>
            <a:r>
              <a:rPr lang="cs-CZ" sz="1600" b="1" kern="1200" dirty="0">
                <a:solidFill>
                  <a:prstClr val="black"/>
                </a:solidFill>
              </a:rPr>
              <a:t>                                                                                E-BIKE+  - univerzální pro 27,5+ a 29“ </a:t>
            </a:r>
          </a:p>
          <a:p>
            <a:pPr defTabSz="457200">
              <a:buClrTx/>
              <a:buFontTx/>
              <a:buNone/>
            </a:pPr>
            <a:endParaRPr lang="cs-CZ" sz="1600" b="1" kern="1200" dirty="0">
              <a:solidFill>
                <a:prstClr val="black"/>
              </a:solidFill>
            </a:endParaRP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</a:rPr>
              <a:t>										</a:t>
            </a:r>
            <a:r>
              <a:rPr lang="cs-CZ" sz="1600" b="1" kern="1200" dirty="0">
                <a:solidFill>
                  <a:srgbClr val="FF6600"/>
                </a:solidFill>
              </a:rPr>
              <a:t>Pro E-ENDURO</a:t>
            </a: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</a:rPr>
              <a:t>										</a:t>
            </a:r>
            <a:r>
              <a:rPr lang="en-US" sz="1600" b="1" kern="1200" dirty="0">
                <a:solidFill>
                  <a:schemeClr val="tx1"/>
                </a:solidFill>
              </a:rPr>
              <a:t>36 F-S AND P-S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kern="1200" dirty="0">
                <a:solidFill>
                  <a:prstClr val="black"/>
                </a:solidFill>
              </a:rPr>
              <a:t>160mm</a:t>
            </a:r>
            <a:r>
              <a:rPr lang="cs-CZ" sz="1600" kern="1200" dirty="0">
                <a:solidFill>
                  <a:prstClr val="black"/>
                </a:solidFill>
              </a:rPr>
              <a:t> (lze měnit</a:t>
            </a:r>
          </a:p>
          <a:p>
            <a:pPr defTabSz="457200">
              <a:buClrTx/>
              <a:buFontTx/>
              <a:buNone/>
            </a:pPr>
            <a:r>
              <a:rPr lang="cs-CZ" sz="1600" kern="1200" dirty="0">
                <a:solidFill>
                  <a:prstClr val="black"/>
                </a:solidFill>
              </a:rPr>
              <a:t>										výměnou vzduchového pístu)</a:t>
            </a: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</a:rPr>
              <a:t>										</a:t>
            </a:r>
            <a:r>
              <a:rPr lang="cs-CZ" sz="1600" b="1" kern="1200" dirty="0">
                <a:solidFill>
                  <a:srgbClr val="FF6600"/>
                </a:solidFill>
              </a:rPr>
              <a:t>Pro E-</a:t>
            </a:r>
            <a:r>
              <a:rPr lang="cs-CZ" sz="1600" b="1" kern="1200" dirty="0" err="1">
                <a:solidFill>
                  <a:srgbClr val="FF6600"/>
                </a:solidFill>
              </a:rPr>
              <a:t>All</a:t>
            </a:r>
            <a:r>
              <a:rPr lang="cs-CZ" sz="1600" b="1" kern="1200" dirty="0">
                <a:solidFill>
                  <a:srgbClr val="FF6600"/>
                </a:solidFill>
              </a:rPr>
              <a:t> </a:t>
            </a:r>
            <a:r>
              <a:rPr lang="cs-CZ" sz="1600" b="1" kern="1200" dirty="0" err="1">
                <a:solidFill>
                  <a:srgbClr val="FF6600"/>
                </a:solidFill>
              </a:rPr>
              <a:t>Mountain</a:t>
            </a:r>
            <a:r>
              <a:rPr lang="cs-CZ" sz="1600" b="1" kern="1200" dirty="0">
                <a:solidFill>
                  <a:srgbClr val="FF6600"/>
                </a:solidFill>
              </a:rPr>
              <a:t> a </a:t>
            </a:r>
            <a:r>
              <a:rPr lang="cs-CZ" sz="1600" b="1" kern="1200" dirty="0" err="1">
                <a:solidFill>
                  <a:srgbClr val="FF6600"/>
                </a:solidFill>
              </a:rPr>
              <a:t>Hardtaily</a:t>
            </a:r>
            <a:endParaRPr lang="cs-CZ" sz="1600" b="1" kern="1200" dirty="0">
              <a:solidFill>
                <a:srgbClr val="FF6600"/>
              </a:solidFill>
            </a:endParaRPr>
          </a:p>
          <a:p>
            <a:pPr defTabSz="457200">
              <a:buClrTx/>
              <a:buFontTx/>
              <a:buNone/>
            </a:pPr>
            <a:r>
              <a:rPr lang="cs-CZ" sz="1600" b="1" kern="1200" dirty="0">
                <a:solidFill>
                  <a:prstClr val="black"/>
                </a:solidFill>
              </a:rPr>
              <a:t>										34 P-S 120mm </a:t>
            </a:r>
            <a:r>
              <a:rPr lang="cs-CZ" sz="1600" kern="1200" dirty="0">
                <a:solidFill>
                  <a:prstClr val="black"/>
                </a:solidFill>
              </a:rPr>
              <a:t>(lze měnit</a:t>
            </a:r>
          </a:p>
          <a:p>
            <a:pPr defTabSz="457200">
              <a:buClrTx/>
              <a:buFontTx/>
              <a:buNone/>
            </a:pPr>
            <a:r>
              <a:rPr lang="cs-CZ" sz="1600" kern="1200" dirty="0">
                <a:solidFill>
                  <a:prstClr val="black"/>
                </a:solidFill>
              </a:rPr>
              <a:t>										výměnou vzduchového pístu)</a:t>
            </a:r>
          </a:p>
          <a:p>
            <a:pPr defTabSz="457200">
              <a:buClrTx/>
              <a:buFontTx/>
              <a:buNone/>
            </a:pPr>
            <a:r>
              <a:rPr lang="cs-CZ" sz="1600" kern="1200" dirty="0">
                <a:solidFill>
                  <a:prstClr val="black"/>
                </a:solidFill>
              </a:rPr>
              <a:t>										</a:t>
            </a:r>
            <a:endParaRPr lang="cs-CZ" sz="1600" b="1" kern="1200" dirty="0">
              <a:solidFill>
                <a:prstClr val="black"/>
              </a:solidFill>
            </a:endParaRPr>
          </a:p>
          <a:p>
            <a:pPr defTabSz="457200">
              <a:buClrTx/>
              <a:buFontTx/>
              <a:buNone/>
            </a:pPr>
            <a:endParaRPr sz="1600" b="1" kern="1200" dirty="0">
              <a:solidFill>
                <a:prstClr val="black"/>
              </a:solidFill>
            </a:endParaRPr>
          </a:p>
        </p:txBody>
      </p:sp>
      <p:pic>
        <p:nvPicPr>
          <p:cNvPr id="5" name="Shape 487">
            <a:extLst>
              <a:ext uri="{FF2B5EF4-FFF2-40B4-BE49-F238E27FC236}">
                <a16:creationId xmlns:a16="http://schemas.microsoft.com/office/drawing/2014/main" id="{53AAB205-C17F-40DA-B79A-B7052BE04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249" y="4601027"/>
            <a:ext cx="1319809" cy="13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98D6C80-FDE4-4DD9-8DC0-28B646DE5E0D}"/>
              </a:ext>
            </a:extLst>
          </p:cNvPr>
          <p:cNvSpPr/>
          <p:nvPr/>
        </p:nvSpPr>
        <p:spPr>
          <a:xfrm>
            <a:off x="706582" y="6026509"/>
            <a:ext cx="1670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b="1" kern="1200" dirty="0">
                <a:solidFill>
                  <a:srgbClr val="FD4E00"/>
                </a:solidFill>
              </a:rPr>
              <a:t>Special</a:t>
            </a:r>
            <a:r>
              <a:rPr lang="cs-CZ" b="1" kern="1200" dirty="0">
                <a:solidFill>
                  <a:srgbClr val="FD4E00"/>
                </a:solidFill>
              </a:rPr>
              <a:t>ní tuning E-bike</a:t>
            </a:r>
            <a:endParaRPr lang="en-US" kern="1200" dirty="0">
              <a:solidFill>
                <a:prstClr val="black"/>
              </a:solidFill>
              <a:latin typeface="Calibri"/>
            </a:endParaRPr>
          </a:p>
          <a:p>
            <a:pPr defTabSz="457200">
              <a:buClrTx/>
              <a:buFontTx/>
              <a:buNone/>
            </a:pPr>
            <a:r>
              <a:rPr lang="en-US" b="1" kern="1200" dirty="0" err="1">
                <a:solidFill>
                  <a:srgbClr val="FD4E00"/>
                </a:solidFill>
              </a:rPr>
              <a:t>Standar</a:t>
            </a:r>
            <a:r>
              <a:rPr lang="cs-CZ" b="1" kern="1200" dirty="0">
                <a:solidFill>
                  <a:srgbClr val="FD4E00"/>
                </a:solidFill>
              </a:rPr>
              <a:t>dní šasi</a:t>
            </a:r>
            <a:endParaRPr lang="en-US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Shape 488">
            <a:extLst>
              <a:ext uri="{FF2B5EF4-FFF2-40B4-BE49-F238E27FC236}">
                <a16:creationId xmlns:a16="http://schemas.microsoft.com/office/drawing/2014/main" id="{23181C8C-DE3F-4EFD-AC27-D65F7300EE9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199" y="4601027"/>
            <a:ext cx="1319809" cy="13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924926A-35A1-4AE8-A220-6F48384A65CF}"/>
              </a:ext>
            </a:extLst>
          </p:cNvPr>
          <p:cNvSpPr/>
          <p:nvPr/>
        </p:nvSpPr>
        <p:spPr>
          <a:xfrm>
            <a:off x="3135360" y="5981441"/>
            <a:ext cx="1670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b="1" kern="1200" dirty="0">
                <a:solidFill>
                  <a:srgbClr val="FD4E00"/>
                </a:solidFill>
              </a:rPr>
              <a:t>Special</a:t>
            </a:r>
            <a:r>
              <a:rPr lang="cs-CZ" b="1" kern="1200" dirty="0">
                <a:solidFill>
                  <a:srgbClr val="FD4E00"/>
                </a:solidFill>
              </a:rPr>
              <a:t>ní tuning E-bike PLUS</a:t>
            </a:r>
            <a:endParaRPr lang="en-US" kern="1200" dirty="0">
              <a:solidFill>
                <a:prstClr val="black"/>
              </a:solidFill>
              <a:latin typeface="Calibri"/>
            </a:endParaRPr>
          </a:p>
          <a:p>
            <a:pPr defTabSz="457200">
              <a:buClrTx/>
              <a:buFontTx/>
              <a:buNone/>
            </a:pPr>
            <a:r>
              <a:rPr lang="en-US" b="1" kern="1200" dirty="0" err="1">
                <a:solidFill>
                  <a:srgbClr val="FD4E00"/>
                </a:solidFill>
              </a:rPr>
              <a:t>Standar</a:t>
            </a:r>
            <a:r>
              <a:rPr lang="cs-CZ" b="1" kern="1200" dirty="0">
                <a:solidFill>
                  <a:srgbClr val="FD4E00"/>
                </a:solidFill>
              </a:rPr>
              <a:t>dní šasi</a:t>
            </a:r>
            <a:endParaRPr lang="en-US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59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7D9A5A7-CD1D-414B-BE2B-CEB10197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94" y="3762938"/>
            <a:ext cx="3095062" cy="3095062"/>
          </a:xfrm>
          <a:prstGeom prst="rect">
            <a:avLst/>
          </a:prstGeom>
        </p:spPr>
      </p:pic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/>
          </a:p>
        </p:txBody>
      </p:sp>
      <p:pic>
        <p:nvPicPr>
          <p:cNvPr id="544" name="Shape 544" descr="TRANSFER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346" y="1041314"/>
            <a:ext cx="1959864" cy="53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Shape 547" descr="transfer-factory-kashima-internal_Unten.ps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4440" y="637419"/>
            <a:ext cx="3399104" cy="46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/>
          <p:nvPr/>
        </p:nvSpPr>
        <p:spPr>
          <a:xfrm>
            <a:off x="387559" y="1757750"/>
            <a:ext cx="4714478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Lankem ovládaná hydraulická </a:t>
            </a:r>
            <a:r>
              <a:rPr lang="cs-CZ" sz="1800" b="1" dirty="0" err="1">
                <a:solidFill>
                  <a:schemeClr val="dk1"/>
                </a:solidFill>
              </a:rPr>
              <a:t>sedlovka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100/125/150mm </a:t>
            </a: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18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nově 175mm </a:t>
            </a:r>
            <a:r>
              <a:rPr lang="cs-CZ" sz="1800" b="1" dirty="0">
                <a:solidFill>
                  <a:schemeClr val="dk1"/>
                </a:solidFill>
              </a:rPr>
              <a:t>zdvih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30.9/31.6mm </a:t>
            </a:r>
            <a:r>
              <a:rPr lang="cs-CZ" sz="1800" b="1" dirty="0">
                <a:solidFill>
                  <a:schemeClr val="dk1"/>
                </a:solidFill>
              </a:rPr>
              <a:t>průměr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1x/2x </a:t>
            </a:r>
            <a:r>
              <a:rPr lang="cs-CZ" sz="1800" b="1" dirty="0">
                <a:solidFill>
                  <a:schemeClr val="dk1"/>
                </a:solidFill>
              </a:rPr>
              <a:t>páčky pro použití vlevo/vpravo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/>
              <a:t>Nejúspěšnější produkt FOX vůbec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FF6600"/>
                </a:solidFill>
              </a:rPr>
              <a:t>Nová páčka </a:t>
            </a:r>
            <a:r>
              <a:rPr lang="cs-CZ" sz="1800" b="1" dirty="0">
                <a:solidFill>
                  <a:schemeClr val="tx1"/>
                </a:solidFill>
              </a:rPr>
              <a:t>pro 1x </a:t>
            </a:r>
            <a:r>
              <a:rPr lang="cs-CZ" sz="1800" b="1" dirty="0"/>
              <a:t>(10/11/12) na levou stranu řídítek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427996" y="5406469"/>
            <a:ext cx="41959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3C3A330-AC37-4239-9613-C9C0143EBF13}"/>
              </a:ext>
            </a:extLst>
          </p:cNvPr>
          <p:cNvSpPr txBox="1"/>
          <p:nvPr/>
        </p:nvSpPr>
        <p:spPr>
          <a:xfrm rot="20635090">
            <a:off x="5975564" y="5284734"/>
            <a:ext cx="262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Nový zdvih 175mm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50AE89-05BB-4C47-8C9B-D509258FA1B4}"/>
              </a:ext>
            </a:extLst>
          </p:cNvPr>
          <p:cNvSpPr txBox="1"/>
          <p:nvPr/>
        </p:nvSpPr>
        <p:spPr>
          <a:xfrm>
            <a:off x="3439218" y="4333117"/>
            <a:ext cx="2643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8 360 Kč (Performance)</a:t>
            </a:r>
          </a:p>
          <a:p>
            <a:r>
              <a:rPr lang="cs-CZ" b="1" dirty="0">
                <a:solidFill>
                  <a:srgbClr val="FF6600"/>
                </a:solidFill>
              </a:rPr>
              <a:t>          9 990 Kč (Factory)</a:t>
            </a:r>
          </a:p>
          <a:p>
            <a:r>
              <a:rPr lang="cs-CZ" b="1" dirty="0">
                <a:solidFill>
                  <a:srgbClr val="FF6600"/>
                </a:solidFill>
              </a:rPr>
              <a:t>          1 990 Kč (páčka)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495" y="4870093"/>
            <a:ext cx="3084205" cy="153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G_6831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9217" y="3789098"/>
            <a:ext cx="2344783" cy="15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465" y="3307886"/>
            <a:ext cx="2095824" cy="309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085" y="2367809"/>
            <a:ext cx="2081466" cy="142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IMG_6827(2).jp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4607" y="860742"/>
            <a:ext cx="2059393" cy="150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IMG_6815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465" y="860741"/>
            <a:ext cx="2095824" cy="29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LIVE VALVE</a:t>
            </a:r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4975467" y="3766925"/>
            <a:ext cx="421199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 flipH="1">
            <a:off x="4936062" y="817121"/>
            <a:ext cx="45719" cy="6011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flipH="1">
            <a:off x="7050120" y="817121"/>
            <a:ext cx="72000" cy="59399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095839" y="2329171"/>
            <a:ext cx="2087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095839" y="5347882"/>
            <a:ext cx="2051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>
            <a:hlinkClick r:id="rId9"/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31" y="974194"/>
            <a:ext cx="3275369" cy="811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0" y="6388099"/>
            <a:ext cx="9168551" cy="469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6600"/>
              </a:buClr>
              <a:buSzPts val="1800"/>
            </a:pPr>
            <a:r>
              <a:rPr lang="cs-CZ" sz="1800" b="1" dirty="0">
                <a:solidFill>
                  <a:srgbClr val="FF6600"/>
                </a:solidFill>
              </a:rPr>
              <a:t>MY2020</a:t>
            </a:r>
            <a:r>
              <a:rPr lang="cs-CZ" sz="1800" b="1" dirty="0"/>
              <a:t> - NOVĚ E-LIVE VALVE TAKÉ PRO E-BIKE S BOSCH MOTOREM</a:t>
            </a:r>
            <a:endParaRPr lang="en-US" sz="1800" b="1" dirty="0"/>
          </a:p>
        </p:txBody>
      </p:sp>
      <p:sp>
        <p:nvSpPr>
          <p:cNvPr id="17" name="Shape 149"/>
          <p:cNvSpPr/>
          <p:nvPr/>
        </p:nvSpPr>
        <p:spPr>
          <a:xfrm>
            <a:off x="194728" y="1811351"/>
            <a:ext cx="4741333" cy="459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sym typeface="Arial"/>
              </a:rPr>
              <a:t>Elektronický systém odpružení</a:t>
            </a:r>
            <a:endParaRPr sz="18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sym typeface="Arial"/>
              </a:rPr>
              <a:t>1000x za vteřinu vyhodnocuje podněty od terénu a na základě těchto informací průběžně mění nastavení tlumení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Maximalizuje efektivitu odpružení nejpohodlnějším automatickým způsobem nepřetržitě za všech podmínek</a:t>
            </a:r>
            <a:endParaRPr sz="18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SUPERRYCHLÝ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! </a:t>
            </a:r>
            <a:endParaRPr lang="cs-CZ" sz="1800" b="1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Doba reakce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 3-5 </a:t>
            </a:r>
            <a:r>
              <a:rPr lang="en-US" sz="1800" b="1" dirty="0" err="1">
                <a:solidFill>
                  <a:schemeClr val="dk1"/>
                </a:solidFill>
                <a:sym typeface="Arial"/>
              </a:rPr>
              <a:t>milise</a:t>
            </a:r>
            <a:r>
              <a:rPr lang="cs-CZ" sz="1800" b="1" dirty="0">
                <a:solidFill>
                  <a:schemeClr val="dk1"/>
                </a:solidFill>
                <a:sym typeface="Arial"/>
              </a:rPr>
              <a:t>kund!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100x 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rychlejší než mrknutí oka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sym typeface="Arial"/>
              </a:rPr>
              <a:t>Tak rychlý, že dokáže snímat i reagovat najednou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sym typeface="Arial"/>
              </a:rPr>
              <a:t>Tak rychlý, že nepocítíte ani první úder nárazu</a:t>
            </a:r>
            <a:endParaRPr sz="18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0FC46E8-A298-437D-B7C7-B54F29AD6770}"/>
              </a:ext>
            </a:extLst>
          </p:cNvPr>
          <p:cNvSpPr txBox="1"/>
          <p:nvPr/>
        </p:nvSpPr>
        <p:spPr>
          <a:xfrm>
            <a:off x="4958921" y="3890629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od 89 990 Kč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4EB18E6-23BC-4EEE-9019-B68038E03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7" y="1543789"/>
            <a:ext cx="3816587" cy="38165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773F856-4296-4D4D-B604-F37495B28C74}"/>
              </a:ext>
            </a:extLst>
          </p:cNvPr>
          <p:cNvSpPr txBox="1"/>
          <p:nvPr/>
        </p:nvSpPr>
        <p:spPr>
          <a:xfrm>
            <a:off x="5354081" y="2990417"/>
            <a:ext cx="2762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MY2020</a:t>
            </a:r>
          </a:p>
        </p:txBody>
      </p:sp>
    </p:spTree>
    <p:extLst>
      <p:ext uri="{BB962C8B-B14F-4D97-AF65-F5344CB8AC3E}">
        <p14:creationId xmlns:p14="http://schemas.microsoft.com/office/powerpoint/2010/main" val="416843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4294967295"/>
          </p:nvPr>
        </p:nvSpPr>
        <p:spPr>
          <a:xfrm>
            <a:off x="8751888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706311" y="653927"/>
            <a:ext cx="7171466" cy="4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XC/LIGHT TRAIL</a:t>
            </a:r>
            <a:endParaRPr sz="2000" b="0">
              <a:solidFill>
                <a:srgbClr val="FD4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225158" y="1128975"/>
            <a:ext cx="4662231" cy="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BFBFBF"/>
                </a:solidFill>
              </a:rPr>
              <a:t>NÍZKÁ HMOTOST A EFEKTIVITA ODPRUŽENÍ, PŘILNAVOST V MAXIMÁLNÍ RYCHLOSTI AŤ UŽ VE VÝJEZDU ČI SJEZDU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D4165D5-B1F6-4FD3-9F10-5E3291876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91" y="1152502"/>
            <a:ext cx="3291205" cy="5705498"/>
          </a:xfrm>
          <a:prstGeom prst="rect">
            <a:avLst/>
          </a:prstGeom>
        </p:spPr>
      </p:pic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sz="2100" dirty="0"/>
              <a:t>BOMBER Z1</a:t>
            </a:r>
            <a:r>
              <a:rPr lang="cs-CZ" sz="2100" dirty="0"/>
              <a:t> </a:t>
            </a:r>
            <a:endParaRPr sz="2100" dirty="0"/>
          </a:p>
        </p:txBody>
      </p:sp>
      <p:sp>
        <p:nvSpPr>
          <p:cNvPr id="397" name="Shape 397"/>
          <p:cNvSpPr/>
          <p:nvPr/>
        </p:nvSpPr>
        <p:spPr>
          <a:xfrm>
            <a:off x="555898" y="1915066"/>
            <a:ext cx="3939209" cy="352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Nové 36mm nohy vycházející z FOX 36 se specifickým </a:t>
            </a:r>
            <a:r>
              <a:rPr lang="cs-CZ" sz="1050" b="1" dirty="0" err="1">
                <a:solidFill>
                  <a:schemeClr val="dk1"/>
                </a:solidFill>
              </a:rPr>
              <a:t>Marzocchi</a:t>
            </a:r>
            <a:r>
              <a:rPr lang="cs-CZ" sz="1050" b="1" dirty="0">
                <a:solidFill>
                  <a:schemeClr val="dk1"/>
                </a:solidFill>
              </a:rPr>
              <a:t> M-obloukem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Ovladače ve stylu </a:t>
            </a:r>
            <a:r>
              <a:rPr lang="en-US" sz="1050" b="1" dirty="0" err="1">
                <a:solidFill>
                  <a:schemeClr val="dk1"/>
                </a:solidFill>
              </a:rPr>
              <a:t>Marzocchi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FOX FLOAT NA2 vzduchový píst s negativní vzduchovou komorou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Prověřená</a:t>
            </a:r>
            <a:r>
              <a:rPr lang="en-US" sz="1050" b="1" dirty="0">
                <a:solidFill>
                  <a:schemeClr val="dk1"/>
                </a:solidFill>
              </a:rPr>
              <a:t> GRIP </a:t>
            </a:r>
            <a:r>
              <a:rPr lang="cs-CZ" sz="1050" b="1" dirty="0">
                <a:solidFill>
                  <a:schemeClr val="dk1"/>
                </a:solidFill>
              </a:rPr>
              <a:t>patrona řady Performance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27,5“ - zdvihy od 150 do </a:t>
            </a:r>
            <a:r>
              <a:rPr lang="en-US" sz="1050" b="1" dirty="0">
                <a:solidFill>
                  <a:schemeClr val="dk1"/>
                </a:solidFill>
              </a:rPr>
              <a:t>180mm </a:t>
            </a:r>
            <a:endParaRPr lang="cs-CZ" sz="1050" b="1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29“ – zdvihy od 130 do </a:t>
            </a:r>
            <a:r>
              <a:rPr lang="en-US" sz="1050" b="1" dirty="0">
                <a:solidFill>
                  <a:schemeClr val="dk1"/>
                </a:solidFill>
              </a:rPr>
              <a:t>170</a:t>
            </a:r>
            <a:r>
              <a:rPr lang="cs-CZ" sz="1050" b="1" dirty="0">
                <a:solidFill>
                  <a:schemeClr val="dk1"/>
                </a:solidFill>
              </a:rPr>
              <a:t>mm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Alternativní předsazení pro 29“ – 51mm nebo 44mm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1,5 </a:t>
            </a:r>
            <a:r>
              <a:rPr lang="cs-CZ" sz="1050" b="1" dirty="0" err="1">
                <a:solidFill>
                  <a:schemeClr val="dk1"/>
                </a:solidFill>
              </a:rPr>
              <a:t>taper</a:t>
            </a:r>
            <a:r>
              <a:rPr lang="cs-CZ" sz="1050" b="1" dirty="0">
                <a:solidFill>
                  <a:schemeClr val="dk1"/>
                </a:solidFill>
              </a:rPr>
              <a:t>, QR15x110mm BOOST osa</a:t>
            </a:r>
            <a:endParaRPr sz="1050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Výroba přímo ve</a:t>
            </a:r>
            <a:r>
              <a:rPr lang="en-US" sz="1050" b="1" dirty="0">
                <a:solidFill>
                  <a:schemeClr val="dk1"/>
                </a:solidFill>
              </a:rPr>
              <a:t> FOX factory</a:t>
            </a:r>
            <a:endParaRPr lang="cs-CZ" sz="1050" b="1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Černá matná, vybrané modely červená lesklá barva</a:t>
            </a:r>
            <a:endParaRPr sz="1050" dirty="0"/>
          </a:p>
          <a:p>
            <a:pPr>
              <a:spcBef>
                <a:spcPts val="900"/>
              </a:spcBef>
              <a:buClr>
                <a:srgbClr val="FF6600"/>
              </a:buClr>
            </a:pPr>
            <a:endParaRPr sz="1050" dirty="0">
              <a:solidFill>
                <a:schemeClr val="dk1"/>
              </a:solidFill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026" y="1150730"/>
            <a:ext cx="3615655" cy="5053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312422-E8E5-4195-A089-EF0007495249}"/>
              </a:ext>
            </a:extLst>
          </p:cNvPr>
          <p:cNvSpPr txBox="1"/>
          <p:nvPr/>
        </p:nvSpPr>
        <p:spPr>
          <a:xfrm>
            <a:off x="7618614" y="5019176"/>
            <a:ext cx="1292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Všechny modely:</a:t>
            </a:r>
          </a:p>
          <a:p>
            <a:r>
              <a:rPr lang="cs-CZ" sz="1050" b="1" dirty="0">
                <a:solidFill>
                  <a:srgbClr val="FF0000"/>
                </a:solidFill>
              </a:rPr>
              <a:t>MOC 19 990 Kč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FCD29C-7FBC-4DFC-B9E1-BDBB0844F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756" y="1710198"/>
            <a:ext cx="1043630" cy="11708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97022E-6C77-4939-B9C1-E6C1965DE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644" y="3210471"/>
            <a:ext cx="1031534" cy="103379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A5E5DB7-F302-4003-99A7-23E29ED4BFB5}"/>
              </a:ext>
            </a:extLst>
          </p:cNvPr>
          <p:cNvSpPr txBox="1"/>
          <p:nvPr/>
        </p:nvSpPr>
        <p:spPr>
          <a:xfrm rot="20635090">
            <a:off x="1712681" y="5370184"/>
            <a:ext cx="26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BEZ ZMĚN</a:t>
            </a:r>
          </a:p>
        </p:txBody>
      </p:sp>
    </p:spTree>
    <p:extLst>
      <p:ext uri="{BB962C8B-B14F-4D97-AF65-F5344CB8AC3E}">
        <p14:creationId xmlns:p14="http://schemas.microsoft.com/office/powerpoint/2010/main" val="377122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2CF8483-9338-4927-807F-FC2FE450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05" y="1092666"/>
            <a:ext cx="3761064" cy="5641596"/>
          </a:xfrm>
          <a:prstGeom prst="rect">
            <a:avLst/>
          </a:prstGeom>
        </p:spPr>
      </p:pic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sz="2100" dirty="0"/>
              <a:t>BOMBER Z</a:t>
            </a:r>
            <a:r>
              <a:rPr lang="cs-CZ" sz="2100" dirty="0"/>
              <a:t>2 </a:t>
            </a:r>
            <a:endParaRPr sz="2100" dirty="0"/>
          </a:p>
        </p:txBody>
      </p:sp>
      <p:sp>
        <p:nvSpPr>
          <p:cNvPr id="397" name="Shape 397"/>
          <p:cNvSpPr/>
          <p:nvPr/>
        </p:nvSpPr>
        <p:spPr>
          <a:xfrm>
            <a:off x="555899" y="1476462"/>
            <a:ext cx="3865100" cy="462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Nové 34mm nohy vycházející z FOX 34 se specifickým </a:t>
            </a:r>
            <a:r>
              <a:rPr lang="cs-CZ" sz="1050" b="1" dirty="0" err="1">
                <a:solidFill>
                  <a:schemeClr val="dk1"/>
                </a:solidFill>
              </a:rPr>
              <a:t>Marzocchi</a:t>
            </a:r>
            <a:r>
              <a:rPr lang="cs-CZ" sz="1050" b="1" dirty="0">
                <a:solidFill>
                  <a:schemeClr val="dk1"/>
                </a:solidFill>
              </a:rPr>
              <a:t> M-obloukem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FOX FLOAT NA2 vzduchový píst s negativní vzduchovou komorou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Tlumení RAIL - otevřená olejová lázeň využívající vnitřní nohu jako patronu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27,5“ - zdvihy od 100, 120, 140, 150</a:t>
            </a:r>
            <a:r>
              <a:rPr lang="en-US" sz="1050" b="1" dirty="0">
                <a:solidFill>
                  <a:schemeClr val="dk1"/>
                </a:solidFill>
              </a:rPr>
              <a:t>mm </a:t>
            </a:r>
            <a:endParaRPr lang="cs-CZ" sz="1050" b="1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29“ – zdvihy od  100, 120, 130, </a:t>
            </a:r>
            <a:r>
              <a:rPr lang="en-US" sz="1050" b="1" dirty="0">
                <a:solidFill>
                  <a:schemeClr val="dk1"/>
                </a:solidFill>
              </a:rPr>
              <a:t>1</a:t>
            </a:r>
            <a:r>
              <a:rPr lang="cs-CZ" sz="1050" b="1" dirty="0">
                <a:solidFill>
                  <a:schemeClr val="dk1"/>
                </a:solidFill>
              </a:rPr>
              <a:t>4</a:t>
            </a:r>
            <a:r>
              <a:rPr lang="en-US" sz="1050" b="1" dirty="0">
                <a:solidFill>
                  <a:schemeClr val="dk1"/>
                </a:solidFill>
              </a:rPr>
              <a:t>0</a:t>
            </a:r>
            <a:r>
              <a:rPr lang="cs-CZ" sz="1050" b="1" dirty="0">
                <a:solidFill>
                  <a:schemeClr val="dk1"/>
                </a:solidFill>
              </a:rPr>
              <a:t>mm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Alternativní předsazení pro 29“ – 51mm nebo 44mm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1,5 </a:t>
            </a:r>
            <a:r>
              <a:rPr lang="cs-CZ" sz="1050" b="1" dirty="0" err="1">
                <a:solidFill>
                  <a:schemeClr val="dk1"/>
                </a:solidFill>
              </a:rPr>
              <a:t>taper</a:t>
            </a:r>
            <a:r>
              <a:rPr lang="cs-CZ" sz="1050" b="1" dirty="0">
                <a:solidFill>
                  <a:schemeClr val="dk1"/>
                </a:solidFill>
              </a:rPr>
              <a:t>, QR15x110mm BOOST osa</a:t>
            </a:r>
            <a:endParaRPr sz="1050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Výroba přímo ve</a:t>
            </a:r>
            <a:r>
              <a:rPr lang="en-US" sz="1050" b="1" dirty="0">
                <a:solidFill>
                  <a:schemeClr val="dk1"/>
                </a:solidFill>
              </a:rPr>
              <a:t> FOX factory</a:t>
            </a:r>
            <a:endParaRPr lang="cs-CZ" sz="1050" b="1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Černá matná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rgbClr val="FF6600"/>
                </a:solidFill>
              </a:rPr>
              <a:t>V lednu speciální zesílená varianta pro E-bike a červená barva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endParaRPr sz="1050" dirty="0">
              <a:solidFill>
                <a:schemeClr val="dk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1312422-E8E5-4195-A089-EF0007495249}"/>
              </a:ext>
            </a:extLst>
          </p:cNvPr>
          <p:cNvSpPr txBox="1"/>
          <p:nvPr/>
        </p:nvSpPr>
        <p:spPr>
          <a:xfrm>
            <a:off x="7618614" y="5019176"/>
            <a:ext cx="1292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Všechny modely:</a:t>
            </a:r>
          </a:p>
          <a:p>
            <a:r>
              <a:rPr lang="cs-CZ" sz="1050" b="1" dirty="0">
                <a:solidFill>
                  <a:srgbClr val="FF0000"/>
                </a:solidFill>
              </a:rPr>
              <a:t>MOC 14 990 Kč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C4895A-0B8C-4058-8C6C-6F002968E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85260">
            <a:off x="6952359" y="2761677"/>
            <a:ext cx="1900395" cy="11822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4FE299-D131-4BFC-BCCB-751D911E7A2C}"/>
              </a:ext>
            </a:extLst>
          </p:cNvPr>
          <p:cNvSpPr txBox="1"/>
          <p:nvPr/>
        </p:nvSpPr>
        <p:spPr>
          <a:xfrm rot="20635090">
            <a:off x="638592" y="5193113"/>
            <a:ext cx="262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NOVINKA 2020</a:t>
            </a:r>
          </a:p>
        </p:txBody>
      </p:sp>
    </p:spTree>
    <p:extLst>
      <p:ext uri="{BB962C8B-B14F-4D97-AF65-F5344CB8AC3E}">
        <p14:creationId xmlns:p14="http://schemas.microsoft.com/office/powerpoint/2010/main" val="244066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216539" y="191132"/>
            <a:ext cx="5378600" cy="5986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sz="2400" dirty="0"/>
              <a:t>BOMBER 58</a:t>
            </a:r>
            <a:endParaRPr sz="2400" dirty="0"/>
          </a:p>
        </p:txBody>
      </p:sp>
      <p:sp>
        <p:nvSpPr>
          <p:cNvPr id="454" name="Shape 454"/>
          <p:cNvSpPr/>
          <p:nvPr/>
        </p:nvSpPr>
        <p:spPr>
          <a:xfrm>
            <a:off x="510155" y="2050933"/>
            <a:ext cx="3541436" cy="381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Nové 40mm nohy vycházející z FOX 40 s </a:t>
            </a:r>
            <a:r>
              <a:rPr lang="cs-CZ" sz="1050" b="1" dirty="0" err="1">
                <a:solidFill>
                  <a:schemeClr val="dk1"/>
                </a:solidFill>
              </a:rPr>
              <a:t>Marzocchi</a:t>
            </a:r>
            <a:r>
              <a:rPr lang="cs-CZ" sz="1050" b="1" dirty="0">
                <a:solidFill>
                  <a:schemeClr val="dk1"/>
                </a:solidFill>
              </a:rPr>
              <a:t> specifickým M-obloukem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Ovladače ve stylu </a:t>
            </a:r>
            <a:r>
              <a:rPr lang="cs-CZ" sz="1050" b="1" dirty="0" err="1">
                <a:solidFill>
                  <a:schemeClr val="dk1"/>
                </a:solidFill>
              </a:rPr>
              <a:t>Marzocchi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FOX FLOAT NA2 vzduchový píst s negativní vzduchovou komorou</a:t>
            </a:r>
            <a:endParaRPr lang="cs-CZ"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1050" b="1" dirty="0" err="1">
                <a:solidFill>
                  <a:schemeClr val="dk1"/>
                </a:solidFill>
              </a:rPr>
              <a:t>Prověřená</a:t>
            </a:r>
            <a:r>
              <a:rPr lang="en-US" sz="1050" b="1" dirty="0">
                <a:solidFill>
                  <a:schemeClr val="dk1"/>
                </a:solidFill>
              </a:rPr>
              <a:t> GRIP </a:t>
            </a:r>
            <a:r>
              <a:rPr lang="en-US" sz="1050" b="1" dirty="0" err="1">
                <a:solidFill>
                  <a:schemeClr val="dk1"/>
                </a:solidFill>
              </a:rPr>
              <a:t>patrona</a:t>
            </a:r>
            <a:r>
              <a:rPr lang="en-US" sz="1050" b="1" dirty="0">
                <a:solidFill>
                  <a:schemeClr val="dk1"/>
                </a:solidFill>
              </a:rPr>
              <a:t> </a:t>
            </a:r>
            <a:r>
              <a:rPr lang="en-US" sz="1050" b="1" dirty="0" err="1">
                <a:solidFill>
                  <a:schemeClr val="dk1"/>
                </a:solidFill>
              </a:rPr>
              <a:t>řady</a:t>
            </a:r>
            <a:r>
              <a:rPr lang="en-US" sz="1050" b="1" dirty="0">
                <a:solidFill>
                  <a:schemeClr val="dk1"/>
                </a:solidFill>
              </a:rPr>
              <a:t> Performance</a:t>
            </a:r>
            <a:r>
              <a:rPr lang="cs-CZ" sz="1050" b="1" dirty="0">
                <a:solidFill>
                  <a:schemeClr val="dk1"/>
                </a:solidFill>
              </a:rPr>
              <a:t> s nastavením komprese a odskoku</a:t>
            </a:r>
            <a:endParaRPr lang="en-US"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Pro 27,5“, zdvih 203mm</a:t>
            </a:r>
            <a:endParaRPr sz="105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1050" b="1" dirty="0">
                <a:solidFill>
                  <a:schemeClr val="dk1"/>
                </a:solidFill>
              </a:rPr>
              <a:t>20x110 DH </a:t>
            </a:r>
            <a:r>
              <a:rPr lang="cs-CZ" sz="1050" b="1" dirty="0">
                <a:solidFill>
                  <a:schemeClr val="dk1"/>
                </a:solidFill>
              </a:rPr>
              <a:t>pevná osa</a:t>
            </a:r>
            <a:r>
              <a:rPr lang="en-US" sz="1050" b="1" dirty="0">
                <a:solidFill>
                  <a:schemeClr val="dk1"/>
                </a:solidFill>
              </a:rPr>
              <a:t> (</a:t>
            </a:r>
            <a:r>
              <a:rPr lang="cs-CZ" sz="1050" b="1" dirty="0">
                <a:solidFill>
                  <a:schemeClr val="dk1"/>
                </a:solidFill>
              </a:rPr>
              <a:t>NE</a:t>
            </a:r>
            <a:r>
              <a:rPr lang="en-US" sz="1050" b="1" dirty="0">
                <a:solidFill>
                  <a:schemeClr val="dk1"/>
                </a:solidFill>
              </a:rPr>
              <a:t>-Boost)</a:t>
            </a:r>
            <a:endParaRPr sz="1050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Výroba přímo ve FOX </a:t>
            </a:r>
            <a:r>
              <a:rPr lang="cs-CZ" sz="1050" b="1" dirty="0" err="1">
                <a:solidFill>
                  <a:schemeClr val="dk1"/>
                </a:solidFill>
              </a:rPr>
              <a:t>factory</a:t>
            </a:r>
            <a:endParaRPr lang="cs-CZ" sz="1050" b="1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050" b="1" dirty="0">
                <a:solidFill>
                  <a:schemeClr val="dk1"/>
                </a:solidFill>
              </a:rPr>
              <a:t>Černá matná nebo červená lesklá barva</a:t>
            </a:r>
            <a:endParaRPr lang="cs-CZ" sz="1050" dirty="0"/>
          </a:p>
          <a:p>
            <a:pPr>
              <a:spcBef>
                <a:spcPts val="900"/>
              </a:spcBef>
            </a:pPr>
            <a:endParaRPr sz="1050" b="1" dirty="0">
              <a:solidFill>
                <a:schemeClr val="dk1"/>
              </a:solidFill>
            </a:endParaRP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280" y="1380617"/>
            <a:ext cx="4118993" cy="492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2" descr="2019_marz-58-dh-red-persp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5" r="32033"/>
          <a:stretch/>
        </p:blipFill>
        <p:spPr>
          <a:xfrm>
            <a:off x="4344731" y="1380617"/>
            <a:ext cx="1601948" cy="515952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D49174F-0D9A-4EE6-8791-8ECF4B799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626" y="1630341"/>
            <a:ext cx="1075277" cy="13027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44AFD1-7B74-4232-84AD-31C631B78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933" y="2933133"/>
            <a:ext cx="1208503" cy="11115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CAD4CC-B258-4C06-9773-59A44F64696C}"/>
              </a:ext>
            </a:extLst>
          </p:cNvPr>
          <p:cNvSpPr txBox="1"/>
          <p:nvPr/>
        </p:nvSpPr>
        <p:spPr>
          <a:xfrm>
            <a:off x="7677095" y="5385076"/>
            <a:ext cx="1292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Všechny modely:</a:t>
            </a:r>
          </a:p>
          <a:p>
            <a:r>
              <a:rPr lang="cs-CZ" sz="1050" b="1" dirty="0">
                <a:solidFill>
                  <a:srgbClr val="FF0000"/>
                </a:solidFill>
              </a:rPr>
              <a:t>MOC 29 990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61BFC1-2017-4301-BB65-28357A2803C3}"/>
              </a:ext>
            </a:extLst>
          </p:cNvPr>
          <p:cNvSpPr txBox="1"/>
          <p:nvPr/>
        </p:nvSpPr>
        <p:spPr>
          <a:xfrm rot="20635090">
            <a:off x="1712681" y="5370184"/>
            <a:ext cx="26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BEZ ZMĚN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6838EA-0CE0-47A2-8E95-66D2A373F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62" y="973123"/>
            <a:ext cx="5605693" cy="5605693"/>
          </a:xfrm>
          <a:prstGeom prst="rect">
            <a:avLst/>
          </a:prstGeom>
        </p:spPr>
      </p:pic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sz="2100" dirty="0"/>
              <a:t>BOMBER </a:t>
            </a:r>
            <a:r>
              <a:rPr lang="cs-CZ" sz="2100" dirty="0"/>
              <a:t>CR </a:t>
            </a:r>
            <a:endParaRPr sz="2100" dirty="0"/>
          </a:p>
        </p:txBody>
      </p:sp>
      <p:sp>
        <p:nvSpPr>
          <p:cNvPr id="397" name="Shape 397"/>
          <p:cNvSpPr/>
          <p:nvPr/>
        </p:nvSpPr>
        <p:spPr>
          <a:xfrm>
            <a:off x="555899" y="1476462"/>
            <a:ext cx="3865100" cy="462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rgbClr val="FF6600"/>
              </a:buClr>
              <a:buFont typeface="Arial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Nový pružinový tlumič vycházející z FOX VAN RC</a:t>
            </a:r>
            <a:endParaRPr sz="160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Nastavení odskoku a </a:t>
            </a:r>
            <a:r>
              <a:rPr lang="cs-CZ" sz="1600" b="1" dirty="0" err="1">
                <a:solidFill>
                  <a:schemeClr val="dk1"/>
                </a:solidFill>
              </a:rPr>
              <a:t>nízkorychlostní</a:t>
            </a:r>
            <a:r>
              <a:rPr lang="cs-CZ" sz="1600" b="1" dirty="0">
                <a:solidFill>
                  <a:schemeClr val="dk1"/>
                </a:solidFill>
              </a:rPr>
              <a:t> komprese</a:t>
            </a:r>
            <a:endParaRPr sz="1600" dirty="0"/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Imperiální rozměry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Metrické rozměry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600" b="1" dirty="0" err="1">
                <a:solidFill>
                  <a:schemeClr val="dk1"/>
                </a:solidFill>
              </a:rPr>
              <a:t>Trunnion</a:t>
            </a:r>
            <a:r>
              <a:rPr lang="cs-CZ" sz="1600" b="1" dirty="0">
                <a:solidFill>
                  <a:schemeClr val="dk1"/>
                </a:solidFill>
              </a:rPr>
              <a:t> rozměry</a:t>
            </a: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Výroba přímo ve</a:t>
            </a:r>
            <a:r>
              <a:rPr lang="en-US" sz="1600" b="1" dirty="0">
                <a:solidFill>
                  <a:schemeClr val="dk1"/>
                </a:solidFill>
              </a:rPr>
              <a:t> FOX factory</a:t>
            </a:r>
            <a:endParaRPr lang="cs-CZ" sz="1600" b="1" dirty="0">
              <a:solidFill>
                <a:schemeClr val="dk1"/>
              </a:solidFill>
            </a:endParaRPr>
          </a:p>
          <a:p>
            <a:pPr marL="214313" indent="-214313">
              <a:spcBef>
                <a:spcPts val="900"/>
              </a:spcBef>
              <a:buClr>
                <a:srgbClr val="FF6600"/>
              </a:buClr>
              <a:buFont typeface="Arial"/>
              <a:buChar char="•"/>
            </a:pPr>
            <a:endParaRPr sz="1050" dirty="0">
              <a:solidFill>
                <a:schemeClr val="dk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1312422-E8E5-4195-A089-EF0007495249}"/>
              </a:ext>
            </a:extLst>
          </p:cNvPr>
          <p:cNvSpPr txBox="1"/>
          <p:nvPr/>
        </p:nvSpPr>
        <p:spPr>
          <a:xfrm>
            <a:off x="7336485" y="5038513"/>
            <a:ext cx="157447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>
                <a:solidFill>
                  <a:srgbClr val="FF0000"/>
                </a:solidFill>
              </a:rPr>
              <a:t>Všechny modely:</a:t>
            </a:r>
          </a:p>
          <a:p>
            <a:r>
              <a:rPr lang="cs-CZ" sz="1050" b="1" dirty="0">
                <a:solidFill>
                  <a:srgbClr val="FF0000"/>
                </a:solidFill>
              </a:rPr>
              <a:t>MOC 8 890 Kč</a:t>
            </a:r>
          </a:p>
          <a:p>
            <a:r>
              <a:rPr lang="cs-CZ" sz="1050" b="1" dirty="0">
                <a:solidFill>
                  <a:srgbClr val="FF0000"/>
                </a:solidFill>
              </a:rPr>
              <a:t>(bez pružiny a vložek)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1FDF6C-4720-4723-AD4F-C3E4A5ED1EB0}"/>
              </a:ext>
            </a:extLst>
          </p:cNvPr>
          <p:cNvSpPr txBox="1"/>
          <p:nvPr/>
        </p:nvSpPr>
        <p:spPr>
          <a:xfrm rot="20635090">
            <a:off x="638592" y="5193113"/>
            <a:ext cx="262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NOVINKA 2020</a:t>
            </a:r>
          </a:p>
        </p:txBody>
      </p:sp>
    </p:spTree>
    <p:extLst>
      <p:ext uri="{BB962C8B-B14F-4D97-AF65-F5344CB8AC3E}">
        <p14:creationId xmlns:p14="http://schemas.microsoft.com/office/powerpoint/2010/main" val="2802501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06311" y="425320"/>
            <a:ext cx="7171466" cy="798252"/>
          </a:xfrm>
        </p:spPr>
        <p:txBody>
          <a:bodyPr/>
          <a:lstStyle/>
          <a:p>
            <a:pPr algn="r"/>
            <a:r>
              <a:rPr lang="cs-CZ" dirty="0"/>
              <a:t>DÍKY ZA POZORNOST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7A0CED-E22E-44CD-AC35-E0DB34552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0" y="3499602"/>
            <a:ext cx="2104244" cy="21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72920A00-EFFB-4987-AEEF-15BD7FA6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03" y="1008651"/>
            <a:ext cx="2648295" cy="5324705"/>
          </a:xfrm>
          <a:prstGeom prst="rect">
            <a:avLst/>
          </a:prstGeom>
        </p:spPr>
      </p:pic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none" strike="noStrike" cap="all" dirty="0">
                <a:solidFill>
                  <a:srgbClr val="FD4E00"/>
                </a:solidFill>
                <a:sym typeface="Arial"/>
              </a:rPr>
              <a:t>Modely 32 STEP-CAST</a:t>
            </a:r>
            <a:endParaRPr cap="all" dirty="0"/>
          </a:p>
        </p:txBody>
      </p:sp>
      <p:sp>
        <p:nvSpPr>
          <p:cNvPr id="227" name="Shape 227"/>
          <p:cNvSpPr/>
          <p:nvPr/>
        </p:nvSpPr>
        <p:spPr>
          <a:xfrm>
            <a:off x="349371" y="6432820"/>
            <a:ext cx="36719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8" name="Shape 228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306" y="6231472"/>
            <a:ext cx="3916323" cy="4026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252FA84-1362-4CC2-ADC8-0EDA76C16DD0}"/>
              </a:ext>
            </a:extLst>
          </p:cNvPr>
          <p:cNvSpPr txBox="1"/>
          <p:nvPr/>
        </p:nvSpPr>
        <p:spPr>
          <a:xfrm>
            <a:off x="114450" y="1237430"/>
            <a:ext cx="2070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FACTORY 27,5“ nebo 29“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FIT4 tlumicí patrona s </a:t>
            </a:r>
            <a:r>
              <a:rPr lang="cs-CZ" dirty="0" err="1"/>
              <a:t>lockoutem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6600"/>
                </a:solidFill>
              </a:rPr>
              <a:t>Nová korunka pro větší tuhost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Možnost montáže dálkového ovládání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Černá nebo oranžová varianta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Zdvih 100mm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Černá nebo oranžová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15x110 BOOST nebo 15x100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</a:rPr>
              <a:t>Alternativní předsazení 51 nebo 44mm (29”)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E0A51D4-368E-4572-B0F5-7C493B77B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429" y="1008651"/>
            <a:ext cx="2361571" cy="5012422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DEE8B7-AF48-40C2-B55B-1FFED62327E6}"/>
              </a:ext>
            </a:extLst>
          </p:cNvPr>
          <p:cNvSpPr txBox="1"/>
          <p:nvPr/>
        </p:nvSpPr>
        <p:spPr>
          <a:xfrm>
            <a:off x="5220349" y="1180614"/>
            <a:ext cx="2061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PERFORMANCE  29“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GRIP tlumicí patrona s </a:t>
            </a:r>
            <a:r>
              <a:rPr lang="cs-CZ" dirty="0" err="1"/>
              <a:t>lockoutem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Možnost montáže dálkového ovládání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Černá varianta s černýma nohama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Zdvih 100mm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</a:rPr>
              <a:t>Alternativní předsazení 51 nebo 44mm (29”)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986D92D-B7EF-418C-9054-B3AFD4FB8EBB}"/>
              </a:ext>
            </a:extLst>
          </p:cNvPr>
          <p:cNvSpPr txBox="1"/>
          <p:nvPr/>
        </p:nvSpPr>
        <p:spPr>
          <a:xfrm>
            <a:off x="357517" y="5019880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26 390 Kč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53B3EA2-A98A-4238-AD07-284FD192FB44}"/>
              </a:ext>
            </a:extLst>
          </p:cNvPr>
          <p:cNvSpPr txBox="1"/>
          <p:nvPr/>
        </p:nvSpPr>
        <p:spPr>
          <a:xfrm>
            <a:off x="5514022" y="3873659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21 390 Kč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cap="none" dirty="0">
                <a:solidFill>
                  <a:srgbClr val="FD4E00"/>
                </a:solidFill>
                <a:sym typeface="Arial"/>
              </a:rPr>
              <a:t>MODELY 34 STEP-CAST </a:t>
            </a:r>
            <a:endParaRPr dirty="0"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5"/>
          <a:stretch/>
        </p:blipFill>
        <p:spPr>
          <a:xfrm>
            <a:off x="373821" y="1206094"/>
            <a:ext cx="4367144" cy="582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61"/>
          <a:stretch/>
        </p:blipFill>
        <p:spPr>
          <a:xfrm>
            <a:off x="-1276626" y="1198659"/>
            <a:ext cx="4405520" cy="5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5" b="-8294"/>
          <a:stretch/>
        </p:blipFill>
        <p:spPr>
          <a:xfrm>
            <a:off x="4140502" y="1162362"/>
            <a:ext cx="3749212" cy="51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E95D09-0C94-48C4-8F7C-7D7DE0298528}"/>
              </a:ext>
            </a:extLst>
          </p:cNvPr>
          <p:cNvSpPr txBox="1"/>
          <p:nvPr/>
        </p:nvSpPr>
        <p:spPr>
          <a:xfrm>
            <a:off x="3468002" y="1176906"/>
            <a:ext cx="19942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FACTORY 27,5“ nebo 29“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FIT4 tlumicí patrona s </a:t>
            </a:r>
            <a:r>
              <a:rPr lang="cs-CZ" dirty="0" err="1"/>
              <a:t>lockoutem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Možnost montáže dálkového ovládání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Černá nebo oranžová varianta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Zdvih 120mm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Černá nebo oranžová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15x110 BOOST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</a:rPr>
              <a:t>Tuhost jako běžná 34 140mm, ale o 0,23kg lehčí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</a:rPr>
              <a:t>Alternativní předsazení 51 nebo 44mm (29”)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406A06-1892-4796-B3AE-E0C284C66AFC}"/>
              </a:ext>
            </a:extLst>
          </p:cNvPr>
          <p:cNvSpPr txBox="1"/>
          <p:nvPr/>
        </p:nvSpPr>
        <p:spPr>
          <a:xfrm>
            <a:off x="7116261" y="1180614"/>
            <a:ext cx="2061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PERFORMANCE  29“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GRIP tlumicí patrona s </a:t>
            </a:r>
            <a:r>
              <a:rPr lang="cs-CZ" dirty="0" err="1"/>
              <a:t>lockoutem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Možnost montáže dálkového ovládání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Černá varianta s černýma nohama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Zdvih 120mm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Alternativní předsazení 44mm</a:t>
            </a:r>
          </a:p>
        </p:txBody>
      </p:sp>
      <p:pic>
        <p:nvPicPr>
          <p:cNvPr id="8" name="Shape 228">
            <a:hlinkClick r:id="rId6"/>
            <a:extLst>
              <a:ext uri="{FF2B5EF4-FFF2-40B4-BE49-F238E27FC236}">
                <a16:creationId xmlns:a16="http://schemas.microsoft.com/office/drawing/2014/main" id="{BC27BE59-77B3-4A60-B929-66FFCFF6924B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823" y="6223548"/>
            <a:ext cx="3916323" cy="4026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FB60A35-AD30-4DBD-A2D9-0EC9BC610AF0}"/>
              </a:ext>
            </a:extLst>
          </p:cNvPr>
          <p:cNvSpPr txBox="1"/>
          <p:nvPr/>
        </p:nvSpPr>
        <p:spPr>
          <a:xfrm>
            <a:off x="3737264" y="5331443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27 690 Kč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B7B2D4-FB1F-4377-B08C-6606CBE6DCC6}"/>
              </a:ext>
            </a:extLst>
          </p:cNvPr>
          <p:cNvSpPr txBox="1"/>
          <p:nvPr/>
        </p:nvSpPr>
        <p:spPr>
          <a:xfrm>
            <a:off x="7407894" y="3614912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23 290 Kč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VOLITELNÉ DÁLKOVÉ OVLÁDÁNÍ</a:t>
            </a:r>
            <a:endParaRPr dirty="0"/>
          </a:p>
        </p:txBody>
      </p:sp>
      <p:pic>
        <p:nvPicPr>
          <p:cNvPr id="262" name="Shape 262" descr="Fox-Remote-april21.85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08" y="4083105"/>
            <a:ext cx="2313748" cy="22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Fox-Remote-april21.83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703" y="3320522"/>
            <a:ext cx="2783660" cy="2105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191605" y="1076103"/>
            <a:ext cx="475336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err="1">
                <a:solidFill>
                  <a:schemeClr val="dk1"/>
                </a:solidFill>
              </a:rPr>
              <a:t>N</a:t>
            </a:r>
            <a:r>
              <a:rPr lang="cs-CZ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ízkoprofilová</a:t>
            </a: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páčka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s ergonomickým ovládáním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poziční – otevřeno/zavřeno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spojení ovládání vidlice a tlumiče na jednu páčku – v logice stiskem odemkni redukce síly potřebné ke stisku páčky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338" y="862989"/>
            <a:ext cx="4102662" cy="59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D0E5972-A095-4470-B3F1-C2A02808CAF8}"/>
              </a:ext>
            </a:extLst>
          </p:cNvPr>
          <p:cNvSpPr txBox="1"/>
          <p:nvPr/>
        </p:nvSpPr>
        <p:spPr>
          <a:xfrm>
            <a:off x="3073916" y="5496170"/>
            <a:ext cx="16546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1290 Kč</a:t>
            </a:r>
          </a:p>
          <a:p>
            <a:r>
              <a:rPr lang="cs-CZ" b="1" dirty="0">
                <a:solidFill>
                  <a:srgbClr val="FF6600"/>
                </a:solidFill>
              </a:rPr>
              <a:t>- Páčka</a:t>
            </a:r>
          </a:p>
          <a:p>
            <a:r>
              <a:rPr lang="cs-CZ" b="1" dirty="0">
                <a:solidFill>
                  <a:srgbClr val="FF6600"/>
                </a:solidFill>
              </a:rPr>
              <a:t>MOC od 879 Kč</a:t>
            </a:r>
          </a:p>
          <a:p>
            <a:r>
              <a:rPr lang="cs-CZ" b="1" dirty="0">
                <a:solidFill>
                  <a:srgbClr val="FF6600"/>
                </a:solidFill>
              </a:rPr>
              <a:t>- Upgrade </a:t>
            </a:r>
            <a:r>
              <a:rPr lang="cs-CZ" b="1" dirty="0" err="1">
                <a:solidFill>
                  <a:srgbClr val="FF6600"/>
                </a:solidFill>
              </a:rPr>
              <a:t>topcap</a:t>
            </a:r>
            <a:endParaRPr lang="cs-CZ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FLOAT DPS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1E8212-69A2-4673-B0A1-0346CFED92C5}"/>
              </a:ext>
            </a:extLst>
          </p:cNvPr>
          <p:cNvSpPr txBox="1">
            <a:spLocks/>
          </p:cNvSpPr>
          <p:nvPr/>
        </p:nvSpPr>
        <p:spPr>
          <a:xfrm>
            <a:off x="1" y="1113905"/>
            <a:ext cx="5577839" cy="535669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01700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422275" indent="-217488" algn="l" defTabSz="901700" rtl="0" eaLnBrk="1" fontAlgn="base" hangingPunct="1">
              <a:spcBef>
                <a:spcPct val="40000"/>
              </a:spcBef>
              <a:spcAft>
                <a:spcPct val="0"/>
              </a:spcAft>
              <a:buSzPct val="125000"/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846138" indent="-204788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125000"/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282700" indent="-203200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14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706563" indent="-219075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80000"/>
              <a:buFont typeface="Wingdings" charset="2"/>
              <a:buChar char="Ø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63763" indent="-219075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219075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219075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219075" algn="l" defTabSz="901700" rtl="0" eaLnBrk="1" fontAlgn="base" hangingPunct="1">
              <a:spcBef>
                <a:spcPct val="35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cs-CZ" sz="2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ednodí</a:t>
            </a:r>
            <a:r>
              <a:rPr lang="cs-CZ" sz="2000" b="1" kern="0" dirty="0"/>
              <a:t>lná EVOL vzduchová komora</a:t>
            </a:r>
            <a:endParaRPr lang="en-US" sz="2000" b="1" kern="0" dirty="0"/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Pís</a:t>
            </a:r>
            <a:r>
              <a:rPr lang="cs-CZ" sz="2000" b="1" kern="0" dirty="0"/>
              <a:t>tek pro podporu lineárního chodu</a:t>
            </a:r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kern="0" dirty="0"/>
              <a:t>Imperiální (standardní) i </a:t>
            </a:r>
            <a:r>
              <a:rPr lang="cs-CZ" sz="2000" b="1" kern="0" dirty="0">
                <a:solidFill>
                  <a:srgbClr val="FF6600"/>
                </a:solidFill>
              </a:rPr>
              <a:t>nové metrické a </a:t>
            </a:r>
            <a:r>
              <a:rPr lang="cs-CZ" sz="2000" b="1" dirty="0" err="1">
                <a:solidFill>
                  <a:srgbClr val="FF6600"/>
                </a:solidFill>
              </a:rPr>
              <a:t>Trunnion</a:t>
            </a:r>
            <a:r>
              <a:rPr lang="cs-CZ" sz="2000" b="1" dirty="0">
                <a:solidFill>
                  <a:srgbClr val="FF6600"/>
                </a:solidFill>
              </a:rPr>
              <a:t> </a:t>
            </a:r>
            <a:r>
              <a:rPr lang="cs-CZ" sz="2000" b="1" kern="0" dirty="0">
                <a:solidFill>
                  <a:srgbClr val="FF6600"/>
                </a:solidFill>
              </a:rPr>
              <a:t>rozměry </a:t>
            </a:r>
            <a:r>
              <a:rPr lang="cs-CZ" sz="2000" b="1" kern="0" dirty="0"/>
              <a:t>(na požadavky OEM, pevnější konstrukce)</a:t>
            </a:r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kern="0" dirty="0" err="1"/>
              <a:t>Přepustný</a:t>
            </a:r>
            <a:r>
              <a:rPr lang="cs-CZ" sz="2000" b="1" kern="0" dirty="0"/>
              <a:t> ventil mezi pozitivní a negativní komorou optimalizovaný dle délky tlumiče</a:t>
            </a:r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kern="0" dirty="0"/>
              <a:t>Možnost ladění progresivity pomocí vložek do komory</a:t>
            </a:r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kern="0" dirty="0"/>
              <a:t>Factory a Performance </a:t>
            </a:r>
            <a:r>
              <a:rPr lang="cs-CZ" sz="2000" b="1" kern="0" dirty="0" err="1"/>
              <a:t>Elite</a:t>
            </a:r>
            <a:r>
              <a:rPr lang="cs-CZ" sz="2000" b="1" kern="0" dirty="0"/>
              <a:t> modely lze přestavět na dálkové ovládání z řídítek</a:t>
            </a:r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cs-CZ" sz="2000" b="1" kern="0" dirty="0"/>
          </a:p>
          <a:p>
            <a:pPr lvl="1">
              <a:lnSpc>
                <a:spcPct val="20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0078FE-38EB-4AA2-AE81-D9CA1DCB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9200">
            <a:off x="7384470" y="1375006"/>
            <a:ext cx="1613015" cy="4831215"/>
          </a:xfrm>
          <a:prstGeom prst="rect">
            <a:avLst/>
          </a:prstGeom>
        </p:spPr>
      </p:pic>
      <p:pic>
        <p:nvPicPr>
          <p:cNvPr id="10" name="Bild 3" descr="DPS Shocks frei.png">
            <a:extLst>
              <a:ext uri="{FF2B5EF4-FFF2-40B4-BE49-F238E27FC236}">
                <a16:creationId xmlns:a16="http://schemas.microsoft.com/office/drawing/2014/main" id="{D9C24B34-B778-41B5-99B4-1ADE7BB2E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886548"/>
            <a:ext cx="3560233" cy="5808133"/>
          </a:xfrm>
          <a:prstGeom prst="rect">
            <a:avLst/>
          </a:prstGeom>
        </p:spPr>
      </p:pic>
      <p:pic>
        <p:nvPicPr>
          <p:cNvPr id="11" name="Shape 279">
            <a:extLst>
              <a:ext uri="{FF2B5EF4-FFF2-40B4-BE49-F238E27FC236}">
                <a16:creationId xmlns:a16="http://schemas.microsoft.com/office/drawing/2014/main" id="{8988D175-6E97-40BD-A66B-307D101A9F20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977" y="44148"/>
            <a:ext cx="945263" cy="79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A4CA1C-B711-4E8D-BDBB-F06C6703715A}"/>
              </a:ext>
            </a:extLst>
          </p:cNvPr>
          <p:cNvSpPr txBox="1"/>
          <p:nvPr/>
        </p:nvSpPr>
        <p:spPr>
          <a:xfrm rot="20635090">
            <a:off x="6272282" y="4650739"/>
            <a:ext cx="26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6600"/>
                </a:solidFill>
              </a:rPr>
              <a:t>BEZ ZMĚN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A7DC018-29AD-4083-A4A5-68DE448F3813}"/>
              </a:ext>
            </a:extLst>
          </p:cNvPr>
          <p:cNvSpPr txBox="1"/>
          <p:nvPr/>
        </p:nvSpPr>
        <p:spPr>
          <a:xfrm>
            <a:off x="4844012" y="6024655"/>
            <a:ext cx="2954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13 990 Kč</a:t>
            </a:r>
          </a:p>
          <a:p>
            <a:r>
              <a:rPr lang="cs-CZ" b="1" dirty="0">
                <a:solidFill>
                  <a:srgbClr val="FF6600"/>
                </a:solidFill>
              </a:rPr>
              <a:t>          14 990 Kč (</a:t>
            </a:r>
            <a:r>
              <a:rPr lang="cs-CZ" b="1" dirty="0" err="1">
                <a:solidFill>
                  <a:srgbClr val="FF6600"/>
                </a:solidFill>
              </a:rPr>
              <a:t>remote</a:t>
            </a:r>
            <a:r>
              <a:rPr lang="cs-CZ" b="1" dirty="0">
                <a:solidFill>
                  <a:srgbClr val="FF6600"/>
                </a:solidFill>
              </a:rPr>
              <a:t>)	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A7C00F-B1EA-4F6A-BFAB-BDB9820D4758}"/>
              </a:ext>
            </a:extLst>
          </p:cNvPr>
          <p:cNvSpPr txBox="1"/>
          <p:nvPr/>
        </p:nvSpPr>
        <p:spPr>
          <a:xfrm>
            <a:off x="7529238" y="602824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9 990 Kč</a:t>
            </a:r>
          </a:p>
        </p:txBody>
      </p:sp>
    </p:spTree>
    <p:extLst>
      <p:ext uri="{BB962C8B-B14F-4D97-AF65-F5344CB8AC3E}">
        <p14:creationId xmlns:p14="http://schemas.microsoft.com/office/powerpoint/2010/main" val="410730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-3585733" y="653927"/>
            <a:ext cx="7171466" cy="4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TRAIL</a:t>
            </a:r>
            <a:endParaRPr sz="2000" b="0">
              <a:solidFill>
                <a:srgbClr val="FD4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-411278" y="1265492"/>
            <a:ext cx="4662231" cy="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UNIVERZÁLNÍ BIKY STAVĚNÉ PRO ZÁBAVU NA TRAILU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SMĚREM NAHORU I DOLŮ</a:t>
            </a:r>
            <a:br>
              <a:rPr lang="en-US" sz="1200" b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352516" y="589131"/>
            <a:ext cx="1412523" cy="4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ENDURO</a:t>
            </a:r>
            <a:endParaRPr sz="2000" b="0">
              <a:solidFill>
                <a:srgbClr val="FD4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6216896" y="1072062"/>
            <a:ext cx="2570105" cy="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ZA SVÉ NAHORU A NAPLNO DOLŮ</a:t>
            </a:r>
            <a:endParaRPr sz="1200" b="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cs-CZ" dirty="0">
                <a:solidFill>
                  <a:srgbClr val="FF6600"/>
                </a:solidFill>
              </a:rPr>
              <a:t>PATRONY FIT4, GRIP a GRIP2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81032" y="1393870"/>
            <a:ext cx="8800050" cy="553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FF6600"/>
                </a:solidFill>
                <a:sym typeface="Arial"/>
              </a:rPr>
              <a:t>FIT4</a:t>
            </a:r>
            <a:r>
              <a:rPr lang="cs-CZ" sz="1800" b="1" dirty="0">
                <a:solidFill>
                  <a:schemeClr val="dk1"/>
                </a:solidFill>
                <a:sym typeface="Arial"/>
              </a:rPr>
              <a:t> - u vidlic Factory </a:t>
            </a:r>
            <a:r>
              <a:rPr lang="cs-CZ" sz="1800" b="1" dirty="0" err="1">
                <a:solidFill>
                  <a:schemeClr val="dk1"/>
                </a:solidFill>
                <a:sym typeface="Arial"/>
              </a:rPr>
              <a:t>series</a:t>
            </a:r>
            <a:r>
              <a:rPr lang="cs-CZ" sz="1800" b="1" dirty="0">
                <a:solidFill>
                  <a:schemeClr val="dk1"/>
                </a:solidFill>
                <a:sym typeface="Arial"/>
              </a:rPr>
              <a:t> 34 a 36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sym typeface="Arial"/>
              </a:rPr>
              <a:t>         - možnost dálkového ovládání </a:t>
            </a:r>
            <a:r>
              <a:rPr lang="cs-CZ" sz="1800" b="1" dirty="0" err="1">
                <a:solidFill>
                  <a:schemeClr val="dk1"/>
                </a:solidFill>
                <a:sym typeface="Arial"/>
              </a:rPr>
              <a:t>lockoutu</a:t>
            </a:r>
            <a:endParaRPr lang="cs-CZ" sz="1800" b="1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         -  nový 8mm kompresní píst (jako modely Step </a:t>
            </a:r>
            <a:r>
              <a:rPr lang="cs-CZ" sz="1800" b="1" dirty="0" err="1">
                <a:solidFill>
                  <a:schemeClr val="dk1"/>
                </a:solidFill>
              </a:rPr>
              <a:t>Cast</a:t>
            </a:r>
            <a:r>
              <a:rPr lang="cs-CZ" sz="1800" b="1" dirty="0">
                <a:solidFill>
                  <a:schemeClr val="dk1"/>
                </a:solidFill>
              </a:rPr>
              <a:t>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         -  přepracovaná soustava kompresních planžet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         - přepracovaná konstrukce přetlakového vaku</a:t>
            </a:r>
            <a:endParaRPr lang="cs-CZ" sz="1800" b="1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FF6600"/>
                </a:solidFill>
              </a:rPr>
              <a:t>GRIP</a:t>
            </a:r>
            <a:r>
              <a:rPr lang="cs-CZ" sz="1800" b="1" dirty="0">
                <a:solidFill>
                  <a:schemeClr val="dk1"/>
                </a:solidFill>
              </a:rPr>
              <a:t> - pro řadu Performance </a:t>
            </a:r>
            <a:r>
              <a:rPr lang="cs-CZ" sz="1800" b="1" dirty="0" err="1">
                <a:solidFill>
                  <a:schemeClr val="dk1"/>
                </a:solidFill>
              </a:rPr>
              <a:t>series</a:t>
            </a:r>
            <a:r>
              <a:rPr lang="cs-CZ" sz="1800" b="1" dirty="0">
                <a:solidFill>
                  <a:schemeClr val="dk1"/>
                </a:solidFill>
              </a:rPr>
              <a:t> 34 a 36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</a:rPr>
              <a:t>          - jednoduché nastavení vč. </a:t>
            </a:r>
            <a:r>
              <a:rPr lang="cs-CZ" sz="1800" b="1" dirty="0" err="1">
                <a:solidFill>
                  <a:schemeClr val="dk1"/>
                </a:solidFill>
              </a:rPr>
              <a:t>Lockoutu</a:t>
            </a:r>
            <a:r>
              <a:rPr lang="cs-CZ" sz="1800" b="1" dirty="0">
                <a:solidFill>
                  <a:schemeClr val="dk1"/>
                </a:solidFill>
              </a:rPr>
              <a:t> a spolehlivá funkce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FF6600"/>
                </a:solidFill>
              </a:rPr>
              <a:t>GRIP2</a:t>
            </a:r>
            <a:r>
              <a:rPr lang="cs-CZ" sz="1800" b="1" dirty="0">
                <a:solidFill>
                  <a:schemeClr val="dk1"/>
                </a:solidFill>
              </a:rPr>
              <a:t> – u vidlic Factory </a:t>
            </a:r>
            <a:r>
              <a:rPr lang="cs-CZ" sz="1800" b="1" dirty="0" err="1">
                <a:solidFill>
                  <a:schemeClr val="dk1"/>
                </a:solidFill>
              </a:rPr>
              <a:t>series</a:t>
            </a:r>
            <a:r>
              <a:rPr lang="cs-CZ" sz="1800" b="1" dirty="0">
                <a:solidFill>
                  <a:schemeClr val="dk1"/>
                </a:solidFill>
              </a:rPr>
              <a:t> 36 a 40 	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sym typeface="Arial"/>
              </a:rPr>
              <a:t>4-</a:t>
            </a:r>
            <a:r>
              <a:rPr lang="cs-CZ" sz="1800" b="1" dirty="0" err="1">
                <a:solidFill>
                  <a:schemeClr val="dk1"/>
                </a:solidFill>
                <a:sym typeface="Arial"/>
              </a:rPr>
              <a:t>cestá</a:t>
            </a:r>
            <a:r>
              <a:rPr lang="cs-CZ" sz="1800" b="1" dirty="0">
                <a:solidFill>
                  <a:schemeClr val="dk1"/>
                </a:solidFill>
                <a:sym typeface="Arial"/>
              </a:rPr>
              <a:t> nastavitelnost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 (HSC/LSC/HSR/LSR) –</a:t>
            </a:r>
            <a:r>
              <a:rPr lang="cs-CZ" sz="1800" b="1" dirty="0">
                <a:solidFill>
                  <a:schemeClr val="dk1"/>
                </a:solidFill>
                <a:sym typeface="Arial"/>
              </a:rPr>
              <a:t> jednotlivá nastavení se vzájemně ovlivňují ještě méně než v případě 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RC2</a:t>
            </a:r>
            <a:r>
              <a:rPr lang="cs-CZ" sz="1800" b="1" dirty="0">
                <a:solidFill>
                  <a:schemeClr val="dk1"/>
                </a:solidFill>
                <a:sym typeface="Arial"/>
              </a:rPr>
              <a:t> patrony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MODELY 34  a 36 PRO AFTERMARKET – 27,5 a 29“</a:t>
            </a:r>
            <a:endParaRPr dirty="0"/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3B772777-577A-409A-81B3-8D10AB8D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777">
            <a:off x="1555779" y="1454538"/>
            <a:ext cx="3114141" cy="443369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0C6081D5-07B9-4B78-8770-BB23DF558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985717"/>
            <a:ext cx="1919633" cy="521639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707CBE-D674-49EA-A483-99688B42671E}"/>
              </a:ext>
            </a:extLst>
          </p:cNvPr>
          <p:cNvSpPr txBox="1"/>
          <p:nvPr/>
        </p:nvSpPr>
        <p:spPr>
          <a:xfrm>
            <a:off x="349371" y="634655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34 FACTORY FIT4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15BB682-DDAC-40AC-8A74-900D5C552797}"/>
              </a:ext>
            </a:extLst>
          </p:cNvPr>
          <p:cNvSpPr txBox="1"/>
          <p:nvPr/>
        </p:nvSpPr>
        <p:spPr>
          <a:xfrm>
            <a:off x="2242516" y="6345062"/>
            <a:ext cx="232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34 PERFORMANCE GRIP</a:t>
            </a:r>
          </a:p>
        </p:txBody>
      </p:sp>
      <p:pic>
        <p:nvPicPr>
          <p:cNvPr id="39" name="Picture 4" descr="2017_fox_renders-july16.93.jpg">
            <a:extLst>
              <a:ext uri="{FF2B5EF4-FFF2-40B4-BE49-F238E27FC236}">
                <a16:creationId xmlns:a16="http://schemas.microsoft.com/office/drawing/2014/main" id="{B08781CA-CC9C-4510-84F0-8BBB5865BC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/>
          <a:stretch/>
        </p:blipFill>
        <p:spPr>
          <a:xfrm>
            <a:off x="6822581" y="885060"/>
            <a:ext cx="2467692" cy="554074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FE9414-946A-4491-82A9-05085DE78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027" y="928071"/>
            <a:ext cx="2800350" cy="5705475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D48D6CAB-4BAA-4D8B-8DAF-C9560742AA24}"/>
              </a:ext>
            </a:extLst>
          </p:cNvPr>
          <p:cNvSpPr txBox="1"/>
          <p:nvPr/>
        </p:nvSpPr>
        <p:spPr>
          <a:xfrm>
            <a:off x="5016787" y="6368780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36 FACTORY GRIP2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5870CDB-EE74-4F61-810E-41E5550ED47F}"/>
              </a:ext>
            </a:extLst>
          </p:cNvPr>
          <p:cNvSpPr txBox="1"/>
          <p:nvPr/>
        </p:nvSpPr>
        <p:spPr>
          <a:xfrm>
            <a:off x="7313418" y="634357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36 FACTORY FIT4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F9F9952-37FB-469E-A5A0-BDB6884C1353}"/>
              </a:ext>
            </a:extLst>
          </p:cNvPr>
          <p:cNvSpPr txBox="1"/>
          <p:nvPr/>
        </p:nvSpPr>
        <p:spPr>
          <a:xfrm rot="20635090">
            <a:off x="4722851" y="2131375"/>
            <a:ext cx="210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6600"/>
                </a:solidFill>
              </a:rPr>
              <a:t>BEZ ZMĚN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C348BC-E412-4F43-A77A-167CCF9AAF91}"/>
              </a:ext>
            </a:extLst>
          </p:cNvPr>
          <p:cNvSpPr txBox="1"/>
          <p:nvPr/>
        </p:nvSpPr>
        <p:spPr>
          <a:xfrm rot="20635090">
            <a:off x="1898282" y="1946817"/>
            <a:ext cx="210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6600"/>
                </a:solidFill>
              </a:rPr>
              <a:t>BEZ ZMĚN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C32248-1D9E-4717-88E3-33583F33CFFD}"/>
              </a:ext>
            </a:extLst>
          </p:cNvPr>
          <p:cNvSpPr txBox="1"/>
          <p:nvPr/>
        </p:nvSpPr>
        <p:spPr>
          <a:xfrm>
            <a:off x="472767" y="5823331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26 390 Kč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E50E25A-1931-47FF-9321-C9AD4419469D}"/>
              </a:ext>
            </a:extLst>
          </p:cNvPr>
          <p:cNvSpPr txBox="1"/>
          <p:nvPr/>
        </p:nvSpPr>
        <p:spPr>
          <a:xfrm>
            <a:off x="2713278" y="5823331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21 690 Kč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8FF9E44-1BBF-42B0-9380-D09B454A36DA}"/>
              </a:ext>
            </a:extLst>
          </p:cNvPr>
          <p:cNvSpPr txBox="1"/>
          <p:nvPr/>
        </p:nvSpPr>
        <p:spPr>
          <a:xfrm>
            <a:off x="5254908" y="5831602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31 290 Kč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9382B34-F784-4609-A669-8B12B1D763A4}"/>
              </a:ext>
            </a:extLst>
          </p:cNvPr>
          <p:cNvSpPr txBox="1"/>
          <p:nvPr/>
        </p:nvSpPr>
        <p:spPr>
          <a:xfrm>
            <a:off x="7466954" y="5842761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>
                <a:solidFill>
                  <a:srgbClr val="FF6600"/>
                </a:solidFill>
              </a:rPr>
              <a:t>MOC 29 190 Kč</a:t>
            </a:r>
          </a:p>
        </p:txBody>
      </p:sp>
    </p:spTree>
    <p:extLst>
      <p:ext uri="{BB962C8B-B14F-4D97-AF65-F5344CB8AC3E}">
        <p14:creationId xmlns:p14="http://schemas.microsoft.com/office/powerpoint/2010/main" val="203812218"/>
      </p:ext>
    </p:extLst>
  </p:cSld>
  <p:clrMapOvr>
    <a:masterClrMapping/>
  </p:clrMapOvr>
</p:sld>
</file>

<file path=ppt/theme/theme1.xml><?xml version="1.0" encoding="utf-8"?>
<a:theme xmlns:a="http://schemas.openxmlformats.org/drawingml/2006/main" name="pp-temp-201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DF5329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p-temp-201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1309</Words>
  <Application>Microsoft Office PowerPoint</Application>
  <PresentationFormat>Předvádění na obrazovce (4:3)</PresentationFormat>
  <Paragraphs>282</Paragraphs>
  <Slides>24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Times New Roman</vt:lpstr>
      <vt:lpstr>pp-temp-2012</vt:lpstr>
      <vt:lpstr>3_pp-temp-2012</vt:lpstr>
      <vt:lpstr>Office-Design</vt:lpstr>
      <vt:lpstr>MY2020</vt:lpstr>
      <vt:lpstr>Prezentace aplikace PowerPoint</vt:lpstr>
      <vt:lpstr>Modely 32 STEP-CAST</vt:lpstr>
      <vt:lpstr>MODELY 34 STEP-CAST </vt:lpstr>
      <vt:lpstr>VOLITELNÉ DÁLKOVÉ OVLÁDÁNÍ</vt:lpstr>
      <vt:lpstr>FLOAT DPS</vt:lpstr>
      <vt:lpstr>Prezentace aplikace PowerPoint</vt:lpstr>
      <vt:lpstr>PATRONY FIT4, GRIP a GRIP2</vt:lpstr>
      <vt:lpstr>MODELY 34  a 36 PRO AFTERMARKET – 27,5 a 29“</vt:lpstr>
      <vt:lpstr>ROZMĚRY PŘEDSAZENÍ VIDLIC </vt:lpstr>
      <vt:lpstr>DPX2</vt:lpstr>
      <vt:lpstr>FLOAT X2 a DHX2</vt:lpstr>
      <vt:lpstr>Prezentace aplikace PowerPoint</vt:lpstr>
      <vt:lpstr>Prezentace aplikace PowerPoint</vt:lpstr>
      <vt:lpstr>Prezentace aplikace PowerPoint</vt:lpstr>
      <vt:lpstr>SPECIFICKÉ PRODUKTY PRO E-BIKE </vt:lpstr>
      <vt:lpstr>TRANSFER</vt:lpstr>
      <vt:lpstr>LIVE VALVE</vt:lpstr>
      <vt:lpstr>Prezentace aplikace PowerPoint</vt:lpstr>
      <vt:lpstr>BOMBER Z1 </vt:lpstr>
      <vt:lpstr>BOMBER Z2 </vt:lpstr>
      <vt:lpstr>BOMBER 58</vt:lpstr>
      <vt:lpstr>BOMBER CR 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AM PRESENTATION</dc:title>
  <dc:creator>Davide Pasqualessi</dc:creator>
  <cp:lastModifiedBy>Karfík</cp:lastModifiedBy>
  <cp:revision>157</cp:revision>
  <dcterms:modified xsi:type="dcterms:W3CDTF">2019-09-09T14:00:03Z</dcterms:modified>
</cp:coreProperties>
</file>